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70" r:id="rId4"/>
    <p:sldId id="261" r:id="rId5"/>
    <p:sldId id="265" r:id="rId6"/>
    <p:sldId id="266" r:id="rId7"/>
    <p:sldId id="260" r:id="rId8"/>
    <p:sldId id="269" r:id="rId9"/>
    <p:sldId id="259" r:id="rId10"/>
    <p:sldId id="267" r:id="rId11"/>
    <p:sldId id="262" r:id="rId12"/>
    <p:sldId id="263" r:id="rId13"/>
    <p:sldId id="264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0EDEA-83A4-481C-B785-4D50008C9057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ABE5-A3A0-4CEE-BF62-65AF0E4B6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8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2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5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76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75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71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96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06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0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25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1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8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9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36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63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0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9ACA7A-0AFD-4AAA-9780-7AEC829E4EF1}" type="datetimeFigureOut">
              <a:rPr lang="fr-FR" smtClean="0"/>
              <a:t>06/11/2021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AD6A9C-590E-4344-A534-ECCC23F00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34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12" Type="http://schemas.openxmlformats.org/officeDocument/2006/relationships/image" Target="../media/image36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11" Type="http://schemas.openxmlformats.org/officeDocument/2006/relationships/image" Target="../media/image35.png"/><Relationship Id="rId5" Type="http://schemas.openxmlformats.org/officeDocument/2006/relationships/image" Target="../media/image29.tiff"/><Relationship Id="rId10" Type="http://schemas.openxmlformats.org/officeDocument/2006/relationships/image" Target="../media/image34.png"/><Relationship Id="rId4" Type="http://schemas.openxmlformats.org/officeDocument/2006/relationships/image" Target="../media/image28.tiff"/><Relationship Id="rId9" Type="http://schemas.openxmlformats.org/officeDocument/2006/relationships/image" Target="../media/image3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2750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2750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Libre et les formes de  création/production et diffusion des contenus scientifiques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5186" y="4143462"/>
            <a:ext cx="9440034" cy="1049867"/>
          </a:xfrm>
        </p:spPr>
        <p:txBody>
          <a:bodyPr>
            <a:noAutofit/>
          </a:bodyPr>
          <a:lstStyle/>
          <a:p>
            <a:r>
              <a:rPr lang="fr-FR" sz="1800" b="1" dirty="0" err="1" smtClean="0"/>
              <a:t>Chérifa</a:t>
            </a:r>
            <a:r>
              <a:rPr lang="fr-FR" sz="1800" b="1" dirty="0" smtClean="0"/>
              <a:t> BOUKACEM ZEGHMOURI</a:t>
            </a:r>
          </a:p>
          <a:p>
            <a:r>
              <a:rPr lang="fr-FR" sz="1800" b="1" dirty="0" smtClean="0"/>
              <a:t>Professeure en SIC </a:t>
            </a:r>
          </a:p>
          <a:p>
            <a:r>
              <a:rPr lang="fr-FR" sz="1800" b="1" dirty="0" smtClean="0"/>
              <a:t>Université Claude Bernard Lyon 1</a:t>
            </a:r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9936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35858"/>
            <a:ext cx="12054254" cy="68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Hacker l’accès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1855" y="1732449"/>
            <a:ext cx="3534508" cy="4058751"/>
          </a:xfrm>
        </p:spPr>
        <p:txBody>
          <a:bodyPr/>
          <a:lstStyle/>
          <a:p>
            <a:r>
              <a:rPr lang="fr-FR" dirty="0" smtClean="0"/>
              <a:t>Alexandra ELBAKYAN </a:t>
            </a:r>
          </a:p>
          <a:p>
            <a:r>
              <a:rPr lang="fr-FR" dirty="0" smtClean="0"/>
              <a:t>Kazakhstan 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Wanted</a:t>
            </a:r>
            <a:r>
              <a:rPr lang="fr-FR" dirty="0" smtClean="0"/>
              <a:t> » par Elsevier </a:t>
            </a:r>
          </a:p>
          <a:p>
            <a:r>
              <a:rPr lang="fr-FR" dirty="0" smtClean="0"/>
              <a:t>La révolte des jeunes chercheurs </a:t>
            </a:r>
          </a:p>
          <a:p>
            <a:r>
              <a:rPr lang="fr-FR" dirty="0" smtClean="0"/>
              <a:t>Les inégalités d’accès à la science </a:t>
            </a:r>
          </a:p>
          <a:p>
            <a:r>
              <a:rPr lang="fr-FR" dirty="0" smtClean="0"/>
              <a:t>Une autre définition du Libre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732449"/>
            <a:ext cx="1885950" cy="1847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2" y="3580299"/>
            <a:ext cx="3561080" cy="24863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715" y="803029"/>
            <a:ext cx="3909646" cy="56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22738"/>
            <a:ext cx="10353762" cy="970450"/>
          </a:xfrm>
        </p:spPr>
        <p:txBody>
          <a:bodyPr/>
          <a:lstStyle/>
          <a:p>
            <a:r>
              <a:rPr lang="fr-FR" b="1" dirty="0" smtClean="0"/>
              <a:t>Concurrences et partenariats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7169" y="1732449"/>
            <a:ext cx="6660388" cy="4058751"/>
          </a:xfrm>
        </p:spPr>
        <p:txBody>
          <a:bodyPr/>
          <a:lstStyle/>
          <a:p>
            <a:r>
              <a:rPr lang="fr-FR" dirty="0" err="1" smtClean="0"/>
              <a:t>Ijad</a:t>
            </a:r>
            <a:r>
              <a:rPr lang="fr-FR" dirty="0" smtClean="0"/>
              <a:t> MADISH</a:t>
            </a:r>
          </a:p>
          <a:p>
            <a:r>
              <a:rPr lang="fr-FR" dirty="0" err="1" smtClean="0"/>
              <a:t>ResearchGate</a:t>
            </a:r>
            <a:r>
              <a:rPr lang="fr-FR" dirty="0" smtClean="0"/>
              <a:t>  </a:t>
            </a:r>
          </a:p>
          <a:p>
            <a:r>
              <a:rPr lang="fr-FR" dirty="0" smtClean="0"/>
              <a:t>Financé par </a:t>
            </a:r>
            <a:r>
              <a:rPr lang="fr-FR" smtClean="0"/>
              <a:t>Bill Gates </a:t>
            </a:r>
          </a:p>
          <a:p>
            <a:r>
              <a:rPr lang="fr-FR" smtClean="0"/>
              <a:t>Attaqué </a:t>
            </a:r>
            <a:r>
              <a:rPr lang="fr-FR" dirty="0" smtClean="0"/>
              <a:t>en justice par Elsevier </a:t>
            </a:r>
          </a:p>
          <a:p>
            <a:r>
              <a:rPr lang="fr-FR" dirty="0" smtClean="0"/>
              <a:t>Partenaire de Springer </a:t>
            </a:r>
          </a:p>
          <a:p>
            <a:r>
              <a:rPr lang="fr-FR" dirty="0" smtClean="0"/>
              <a:t>Des millions d’usagers</a:t>
            </a:r>
          </a:p>
          <a:p>
            <a:r>
              <a:rPr lang="fr-FR" dirty="0" smtClean="0"/>
              <a:t>Un nouvel acteur du « capitalisme cognitif »  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96" y="1936139"/>
            <a:ext cx="30861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The world </a:t>
            </a:r>
            <a:r>
              <a:rPr lang="fr-FR" b="1" dirty="0" err="1" smtClean="0"/>
              <a:t>is</a:t>
            </a:r>
            <a:r>
              <a:rPr lang="fr-FR" b="1" dirty="0" smtClean="0"/>
              <a:t> not </a:t>
            </a:r>
            <a:r>
              <a:rPr lang="fr-FR" b="1" dirty="0" err="1" smtClean="0"/>
              <a:t>enough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9677" y="1732449"/>
            <a:ext cx="7697880" cy="4058751"/>
          </a:xfrm>
        </p:spPr>
        <p:txBody>
          <a:bodyPr/>
          <a:lstStyle/>
          <a:p>
            <a:r>
              <a:rPr lang="fr-FR" dirty="0" smtClean="0"/>
              <a:t>Carl MALAMUD</a:t>
            </a:r>
          </a:p>
          <a:p>
            <a:r>
              <a:rPr lang="fr-FR" dirty="0" smtClean="0"/>
              <a:t>Les nouvelles « bibliothèques » de la science </a:t>
            </a:r>
          </a:p>
          <a:p>
            <a:r>
              <a:rPr lang="fr-FR" dirty="0" smtClean="0"/>
              <a:t>107 millions d’articles </a:t>
            </a:r>
          </a:p>
          <a:p>
            <a:r>
              <a:rPr lang="fr-FR" dirty="0" smtClean="0"/>
              <a:t>Les savoirs scientifiques rétrospectifs </a:t>
            </a:r>
          </a:p>
          <a:p>
            <a:r>
              <a:rPr lang="fr-FR" dirty="0" smtClean="0"/>
              <a:t>Les nouvelles pratiques de la recherche bibliographique </a:t>
            </a:r>
          </a:p>
          <a:p>
            <a:r>
              <a:rPr lang="fr-FR" dirty="0" smtClean="0"/>
              <a:t>Les nouveaux besoins des chercheurs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4" y="1981199"/>
            <a:ext cx="2682021" cy="30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702" y="178777"/>
            <a:ext cx="10353762" cy="970450"/>
          </a:xfrm>
        </p:spPr>
        <p:txBody>
          <a:bodyPr/>
          <a:lstStyle/>
          <a:p>
            <a:r>
              <a:rPr lang="fr-FR" b="1" dirty="0" smtClean="0"/>
              <a:t>Le Libre à l’ère des pandémies 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0" y="1149227"/>
            <a:ext cx="4189535" cy="44386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62" y="1149227"/>
            <a:ext cx="7259516" cy="5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3" y="3645025"/>
            <a:ext cx="1977749" cy="9588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899" y="1138452"/>
            <a:ext cx="2116600" cy="10825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968" y="2276872"/>
            <a:ext cx="1310465" cy="10825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592" y="3645025"/>
            <a:ext cx="1958537" cy="958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298" y="3645025"/>
            <a:ext cx="1776046" cy="9588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673" y="4668602"/>
            <a:ext cx="1977749" cy="106465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9592" y="4677688"/>
            <a:ext cx="1958537" cy="105556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6298" y="4677688"/>
            <a:ext cx="1776046" cy="10555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563" y="122073"/>
            <a:ext cx="2383815" cy="1543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563" y="4668602"/>
            <a:ext cx="2414793" cy="19648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373" y="1998951"/>
            <a:ext cx="2343005" cy="21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456" y="266700"/>
            <a:ext cx="10353762" cy="970450"/>
          </a:xfrm>
        </p:spPr>
        <p:txBody>
          <a:bodyPr/>
          <a:lstStyle/>
          <a:p>
            <a:r>
              <a:rPr lang="fr-FR" dirty="0"/>
              <a:t>Aux origines de la pensée libre des sciences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923" y="1732449"/>
            <a:ext cx="6607634" cy="4058751"/>
          </a:xfrm>
        </p:spPr>
        <p:txBody>
          <a:bodyPr/>
          <a:lstStyle/>
          <a:p>
            <a:r>
              <a:rPr lang="fr-FR" dirty="0" smtClean="0"/>
              <a:t>Germaine de Staël </a:t>
            </a:r>
          </a:p>
          <a:p>
            <a:r>
              <a:rPr lang="fr-FR" dirty="0" smtClean="0"/>
              <a:t>1766-1817</a:t>
            </a:r>
          </a:p>
          <a:p>
            <a:r>
              <a:rPr lang="fr-FR" dirty="0" smtClean="0"/>
              <a:t>Une pensé européenne libre </a:t>
            </a:r>
          </a:p>
          <a:p>
            <a:r>
              <a:rPr lang="fr-FR" dirty="0" smtClean="0"/>
              <a:t>Une révolte contre le totalitarisme</a:t>
            </a:r>
          </a:p>
          <a:p>
            <a:r>
              <a:rPr lang="fr-FR" dirty="0" smtClean="0"/>
              <a:t>Une résistance et un exil</a:t>
            </a:r>
          </a:p>
          <a:p>
            <a:r>
              <a:rPr lang="fr-FR" dirty="0" smtClean="0"/>
              <a:t>Héritage des Lumières et préfiguration des valeurs démocratiques de la science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01" y="2066989"/>
            <a:ext cx="2462997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456" y="337038"/>
            <a:ext cx="10353762" cy="970450"/>
          </a:xfrm>
        </p:spPr>
        <p:txBody>
          <a:bodyPr/>
          <a:lstStyle/>
          <a:p>
            <a:r>
              <a:rPr lang="fr-FR" dirty="0" smtClean="0"/>
              <a:t>Partage et Diffusion des savoirs scientifiques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8762" y="1732449"/>
            <a:ext cx="7108794" cy="4058751"/>
          </a:xfrm>
        </p:spPr>
        <p:txBody>
          <a:bodyPr/>
          <a:lstStyle/>
          <a:p>
            <a:r>
              <a:rPr lang="fr-FR" dirty="0" smtClean="0"/>
              <a:t>Robert K. MERTON </a:t>
            </a:r>
          </a:p>
          <a:p>
            <a:r>
              <a:rPr lang="fr-FR" dirty="0" smtClean="0"/>
              <a:t>1910-2003</a:t>
            </a:r>
          </a:p>
          <a:p>
            <a:r>
              <a:rPr lang="fr-FR" dirty="0" smtClean="0"/>
              <a:t>Fondateur de la sociologie des sciences </a:t>
            </a:r>
          </a:p>
          <a:p>
            <a:r>
              <a:rPr lang="fr-FR" dirty="0" smtClean="0"/>
              <a:t>Science et Démocratie (1942) </a:t>
            </a:r>
          </a:p>
          <a:p>
            <a:r>
              <a:rPr lang="fr-FR" dirty="0" smtClean="0"/>
              <a:t>Une autre forme de résistance contre les totalitarismes </a:t>
            </a:r>
          </a:p>
          <a:p>
            <a:r>
              <a:rPr lang="fr-FR" dirty="0" smtClean="0"/>
              <a:t>Les normes sociales et structurantes des sciences </a:t>
            </a:r>
          </a:p>
          <a:p>
            <a:r>
              <a:rPr lang="fr-FR" dirty="0" smtClean="0"/>
              <a:t>CUDOS de la Science 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4016252"/>
            <a:ext cx="2829292" cy="221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7" y="1505681"/>
            <a:ext cx="2321169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89597"/>
            <a:ext cx="10353762" cy="970450"/>
          </a:xfrm>
        </p:spPr>
        <p:txBody>
          <a:bodyPr/>
          <a:lstStyle/>
          <a:p>
            <a:r>
              <a:rPr lang="fr-FR" dirty="0" smtClean="0"/>
              <a:t>Des enclosures économiques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2431" y="1732449"/>
            <a:ext cx="7645126" cy="4058751"/>
          </a:xfrm>
        </p:spPr>
        <p:txBody>
          <a:bodyPr/>
          <a:lstStyle/>
          <a:p>
            <a:r>
              <a:rPr lang="fr-FR" dirty="0" smtClean="0"/>
              <a:t>Robert MAXWELL </a:t>
            </a:r>
          </a:p>
          <a:p>
            <a:r>
              <a:rPr lang="fr-FR" dirty="0" smtClean="0"/>
              <a:t>1923-1991</a:t>
            </a:r>
          </a:p>
          <a:p>
            <a:r>
              <a:rPr lang="fr-FR" dirty="0" smtClean="0"/>
              <a:t>« L’invention » de la cession de droits </a:t>
            </a:r>
          </a:p>
          <a:p>
            <a:r>
              <a:rPr lang="fr-FR" dirty="0" smtClean="0"/>
              <a:t>Le père de l’industrialisation de la publication scientifique </a:t>
            </a:r>
          </a:p>
          <a:p>
            <a:r>
              <a:rPr lang="fr-FR" dirty="0" smtClean="0"/>
              <a:t>L’initiateur des stratégies de monopoles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69" y="3294368"/>
            <a:ext cx="2047875" cy="3257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70" y="1348520"/>
            <a:ext cx="1514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94" y="762000"/>
            <a:ext cx="7642412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1972235" y="246530"/>
            <a:ext cx="8258735" cy="526939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fr-FR" sz="1412" b="1"/>
              <a:t>Fig 3. Percentage of papers published by the five major publishers, by discipline in the Natural and Medical Sciences, 1973–2013.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fr-FR" sz="1059"/>
              <a:t>Larivière V, Haustein S, Mongeon P (2015) The Oligopoly of Academic Publishers in the Digital Era. PLOS ONE 10(6): e0127502. https://doi.org/10.1371/journal.pone.0127502</a:t>
            </a:r>
          </a:p>
          <a:p>
            <a:pPr eaLnBrk="1" hangingPunct="1"/>
            <a:r>
              <a:rPr lang="en-US" altLang="fr-FR" sz="1059">
                <a:hlinkClick r:id="rId3"/>
              </a:rPr>
              <a:t>https://journals.plos.org/plosone/article?id=10.1371/journal.pone.0127502</a:t>
            </a:r>
            <a:endParaRPr lang="en-US" altLang="fr-FR" sz="1059"/>
          </a:p>
        </p:txBody>
      </p:sp>
    </p:spTree>
    <p:extLst>
      <p:ext uri="{BB962C8B-B14F-4D97-AF65-F5344CB8AC3E}">
        <p14:creationId xmlns:p14="http://schemas.microsoft.com/office/powerpoint/2010/main" val="4140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12" y="762000"/>
            <a:ext cx="7563971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1972235" y="246530"/>
            <a:ext cx="8258735" cy="526939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fr-FR" sz="1412" b="1"/>
              <a:t>Fig 4. Percentage of papers published by the five major publishers, by discipline of Social Sciences and Humanities, 1973–2013.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fr-FR" sz="1059"/>
              <a:t>Larivière V, Haustein S, Mongeon P (2015) The Oligopoly of Academic Publishers in the Digital Era. PLOS ONE 10(6): e0127502. https://doi.org/10.1371/journal.pone.0127502</a:t>
            </a:r>
          </a:p>
          <a:p>
            <a:pPr eaLnBrk="1" hangingPunct="1"/>
            <a:r>
              <a:rPr lang="en-US" altLang="fr-FR" sz="1059">
                <a:hlinkClick r:id="rId3"/>
              </a:rPr>
              <a:t>https://journals.plos.org/plosone/article?id=10.1371/journal.pone.0127502</a:t>
            </a:r>
            <a:endParaRPr lang="en-US" altLang="fr-FR" sz="1059"/>
          </a:p>
        </p:txBody>
      </p:sp>
    </p:spTree>
    <p:extLst>
      <p:ext uri="{BB962C8B-B14F-4D97-AF65-F5344CB8AC3E}">
        <p14:creationId xmlns:p14="http://schemas.microsoft.com/office/powerpoint/2010/main" val="6199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5872" y="293077"/>
            <a:ext cx="10353762" cy="970450"/>
          </a:xfrm>
        </p:spPr>
        <p:txBody>
          <a:bodyPr/>
          <a:lstStyle/>
          <a:p>
            <a:r>
              <a:rPr lang="fr-FR" dirty="0" smtClean="0"/>
              <a:t>Un changement de paradigme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2915" y="1732449"/>
            <a:ext cx="7284642" cy="4058751"/>
          </a:xfrm>
        </p:spPr>
        <p:txBody>
          <a:bodyPr/>
          <a:lstStyle/>
          <a:p>
            <a:r>
              <a:rPr lang="fr-FR" dirty="0" smtClean="0"/>
              <a:t>Paul GINSPARG </a:t>
            </a:r>
          </a:p>
          <a:p>
            <a:r>
              <a:rPr lang="fr-FR" dirty="0" smtClean="0"/>
              <a:t>La physique et l’informatique, pionnières </a:t>
            </a:r>
          </a:p>
          <a:p>
            <a:r>
              <a:rPr lang="fr-FR" dirty="0" smtClean="0"/>
              <a:t>Penser la science autrement </a:t>
            </a:r>
          </a:p>
          <a:p>
            <a:r>
              <a:rPr lang="fr-FR" dirty="0" err="1" smtClean="0"/>
              <a:t>arXiv</a:t>
            </a:r>
            <a:r>
              <a:rPr lang="fr-FR" dirty="0" smtClean="0"/>
              <a:t>, un modèle, des valeurs, une marque, </a:t>
            </a:r>
          </a:p>
          <a:p>
            <a:r>
              <a:rPr lang="fr-FR" dirty="0" smtClean="0"/>
              <a:t>2 Millions de pré-</a:t>
            </a:r>
            <a:r>
              <a:rPr lang="fr-FR" dirty="0" err="1" smtClean="0"/>
              <a:t>prints</a:t>
            </a:r>
            <a:r>
              <a:rPr lang="fr-FR" dirty="0" smtClean="0"/>
              <a:t> </a:t>
            </a:r>
          </a:p>
          <a:p>
            <a:r>
              <a:rPr lang="fr-FR" dirty="0" smtClean="0"/>
              <a:t>Fondation du Libre Accès à l’information scientifique </a:t>
            </a:r>
          </a:p>
          <a:p>
            <a:r>
              <a:rPr lang="fr-FR" dirty="0" smtClean="0"/>
              <a:t>Un modèle économique viable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05" y="1732449"/>
            <a:ext cx="2047875" cy="2171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48" y="4124325"/>
            <a:ext cx="2952750" cy="1666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471" y="5900004"/>
            <a:ext cx="1190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Budapest Open Access Initiative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buSzPct val="110000"/>
              <a:buFont typeface="Arial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“By open </a:t>
            </a:r>
            <a:r>
              <a:rPr lang="fr-CA" dirty="0" err="1">
                <a:solidFill>
                  <a:schemeClr val="tx1"/>
                </a:solidFill>
              </a:rPr>
              <a:t>access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we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mean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its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immediate</a:t>
            </a:r>
            <a:r>
              <a:rPr lang="fr-CA" dirty="0">
                <a:solidFill>
                  <a:schemeClr val="tx1"/>
                </a:solidFill>
              </a:rPr>
              <a:t>, free </a:t>
            </a:r>
            <a:r>
              <a:rPr lang="fr-CA" dirty="0" err="1">
                <a:solidFill>
                  <a:schemeClr val="tx1"/>
                </a:solidFill>
              </a:rPr>
              <a:t>availability</a:t>
            </a:r>
            <a:r>
              <a:rPr lang="fr-CA" dirty="0">
                <a:solidFill>
                  <a:schemeClr val="tx1"/>
                </a:solidFill>
              </a:rPr>
              <a:t> on the public internet, </a:t>
            </a:r>
            <a:r>
              <a:rPr lang="fr-CA" dirty="0" err="1">
                <a:solidFill>
                  <a:schemeClr val="tx1"/>
                </a:solidFill>
              </a:rPr>
              <a:t>permitting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any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users</a:t>
            </a:r>
            <a:r>
              <a:rPr lang="fr-CA" dirty="0">
                <a:solidFill>
                  <a:schemeClr val="tx1"/>
                </a:solidFill>
              </a:rPr>
              <a:t> to </a:t>
            </a:r>
            <a:r>
              <a:rPr lang="fr-CA" dirty="0" err="1">
                <a:solidFill>
                  <a:schemeClr val="tx1"/>
                </a:solidFill>
              </a:rPr>
              <a:t>read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download</a:t>
            </a:r>
            <a:r>
              <a:rPr lang="fr-CA" dirty="0">
                <a:solidFill>
                  <a:schemeClr val="tx1"/>
                </a:solidFill>
              </a:rPr>
              <a:t>, copy, </a:t>
            </a:r>
            <a:r>
              <a:rPr lang="fr-CA" dirty="0" err="1">
                <a:solidFill>
                  <a:schemeClr val="tx1"/>
                </a:solidFill>
              </a:rPr>
              <a:t>distribute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print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search</a:t>
            </a:r>
            <a:r>
              <a:rPr lang="fr-CA" dirty="0">
                <a:solidFill>
                  <a:schemeClr val="tx1"/>
                </a:solidFill>
              </a:rPr>
              <a:t> or </a:t>
            </a:r>
            <a:r>
              <a:rPr lang="fr-CA" dirty="0" err="1">
                <a:solidFill>
                  <a:schemeClr val="tx1"/>
                </a:solidFill>
              </a:rPr>
              <a:t>link</a:t>
            </a:r>
            <a:r>
              <a:rPr lang="fr-CA" dirty="0">
                <a:solidFill>
                  <a:schemeClr val="tx1"/>
                </a:solidFill>
              </a:rPr>
              <a:t> to the full </a:t>
            </a:r>
            <a:r>
              <a:rPr lang="fr-CA" dirty="0" err="1">
                <a:solidFill>
                  <a:schemeClr val="tx1"/>
                </a:solidFill>
              </a:rPr>
              <a:t>text</a:t>
            </a:r>
            <a:r>
              <a:rPr lang="fr-CA" dirty="0">
                <a:solidFill>
                  <a:schemeClr val="tx1"/>
                </a:solidFill>
              </a:rPr>
              <a:t> of </a:t>
            </a:r>
            <a:r>
              <a:rPr lang="fr-CA" dirty="0" err="1">
                <a:solidFill>
                  <a:schemeClr val="tx1"/>
                </a:solidFill>
              </a:rPr>
              <a:t>these</a:t>
            </a:r>
            <a:r>
              <a:rPr lang="fr-CA" dirty="0">
                <a:solidFill>
                  <a:schemeClr val="tx1"/>
                </a:solidFill>
              </a:rPr>
              <a:t> articles, crawl </a:t>
            </a:r>
            <a:r>
              <a:rPr lang="fr-CA" dirty="0" err="1">
                <a:solidFill>
                  <a:schemeClr val="tx1"/>
                </a:solidFill>
              </a:rPr>
              <a:t>them</a:t>
            </a:r>
            <a:r>
              <a:rPr lang="fr-CA" dirty="0">
                <a:solidFill>
                  <a:schemeClr val="tx1"/>
                </a:solidFill>
              </a:rPr>
              <a:t> for </a:t>
            </a:r>
            <a:r>
              <a:rPr lang="fr-CA" dirty="0" err="1">
                <a:solidFill>
                  <a:schemeClr val="tx1"/>
                </a:solidFill>
              </a:rPr>
              <a:t>indexing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pass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them</a:t>
            </a:r>
            <a:r>
              <a:rPr lang="fr-CA" dirty="0">
                <a:solidFill>
                  <a:schemeClr val="tx1"/>
                </a:solidFill>
              </a:rPr>
              <a:t> as data to software or use </a:t>
            </a:r>
            <a:r>
              <a:rPr lang="fr-CA" dirty="0" err="1">
                <a:solidFill>
                  <a:schemeClr val="tx1"/>
                </a:solidFill>
              </a:rPr>
              <a:t>them</a:t>
            </a:r>
            <a:r>
              <a:rPr lang="fr-CA" dirty="0">
                <a:solidFill>
                  <a:schemeClr val="tx1"/>
                </a:solidFill>
              </a:rPr>
              <a:t> for </a:t>
            </a:r>
            <a:r>
              <a:rPr lang="fr-CA" dirty="0" err="1">
                <a:solidFill>
                  <a:schemeClr val="tx1"/>
                </a:solidFill>
              </a:rPr>
              <a:t>any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other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lawful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purpose</a:t>
            </a:r>
            <a:r>
              <a:rPr lang="fr-CA" dirty="0">
                <a:solidFill>
                  <a:schemeClr val="tx1"/>
                </a:solidFill>
              </a:rPr>
              <a:t>…”</a:t>
            </a:r>
          </a:p>
          <a:p>
            <a:pPr marL="872400" lvl="1" indent="-457200">
              <a:buSzPct val="110000"/>
              <a:buFont typeface="Arial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Accès immédiat</a:t>
            </a:r>
          </a:p>
          <a:p>
            <a:pPr marL="872400" lvl="1" indent="-457200">
              <a:buSzPct val="110000"/>
              <a:buFont typeface="Arial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Accès sans restrictions</a:t>
            </a:r>
          </a:p>
          <a:p>
            <a:pPr marL="872400" lvl="1" indent="-457200">
              <a:buSzPct val="110000"/>
              <a:buFont typeface="Arial" pitchFamily="34" charset="0"/>
              <a:buChar char="•"/>
            </a:pPr>
            <a:r>
              <a:rPr lang="fr-CA" dirty="0" smtClean="0">
                <a:solidFill>
                  <a:schemeClr val="tx1"/>
                </a:solidFill>
              </a:rPr>
              <a:t>Accès ad vitam aeternam </a:t>
            </a:r>
          </a:p>
          <a:p>
            <a:pPr marL="495300" indent="-457200">
              <a:buSzPct val="110000"/>
              <a:buFont typeface="Arial" pitchFamily="34" charset="0"/>
              <a:buChar char="•"/>
            </a:pPr>
            <a:endParaRPr lang="en-US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4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266700"/>
            <a:ext cx="10353762" cy="970450"/>
          </a:xfrm>
        </p:spPr>
        <p:txBody>
          <a:bodyPr>
            <a:normAutofit/>
          </a:bodyPr>
          <a:lstStyle/>
          <a:p>
            <a:r>
              <a:rPr lang="fr-FR" dirty="0" smtClean="0"/>
              <a:t>Le Libre tue…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1369" y="1732449"/>
            <a:ext cx="7346188" cy="4058751"/>
          </a:xfrm>
        </p:spPr>
        <p:txBody>
          <a:bodyPr/>
          <a:lstStyle/>
          <a:p>
            <a:r>
              <a:rPr lang="fr-FR" b="1" dirty="0"/>
              <a:t>Aaron </a:t>
            </a:r>
            <a:r>
              <a:rPr lang="fr-FR" b="1" dirty="0" err="1"/>
              <a:t>Swartz</a:t>
            </a:r>
            <a:endParaRPr lang="fr-FR" b="1" dirty="0"/>
          </a:p>
          <a:p>
            <a:r>
              <a:rPr lang="fr-FR" dirty="0" smtClean="0"/>
              <a:t>1986-2013</a:t>
            </a:r>
          </a:p>
          <a:p>
            <a:r>
              <a:rPr lang="fr-FR" dirty="0" smtClean="0"/>
              <a:t>« Défenseur de la liberté numérique »</a:t>
            </a:r>
          </a:p>
          <a:p>
            <a:r>
              <a:rPr lang="fr-FR" dirty="0" smtClean="0"/>
              <a:t>L’héritage d’un pionnier, d’un visionnaire </a:t>
            </a:r>
          </a:p>
          <a:p>
            <a:r>
              <a:rPr lang="fr-FR" dirty="0" smtClean="0"/>
              <a:t>Libérer « JSTOR » </a:t>
            </a:r>
          </a:p>
          <a:p>
            <a:r>
              <a:rPr lang="fr-FR" dirty="0" smtClean="0"/>
              <a:t>Une condamnation à 50 and de prison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02" y="2106123"/>
            <a:ext cx="1800225" cy="1819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4" y="4026877"/>
            <a:ext cx="2903660" cy="26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226</TotalTime>
  <Words>498</Words>
  <Application>Microsoft Office PowerPoint</Application>
  <PresentationFormat>Grand écran</PresentationFormat>
  <Paragraphs>74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Calisto MT</vt:lpstr>
      <vt:lpstr>Trebuchet MS</vt:lpstr>
      <vt:lpstr>Wingdings 2</vt:lpstr>
      <vt:lpstr>Ardoise</vt:lpstr>
      <vt:lpstr>Le Libre et les formes de  création/production et diffusion des contenus scientifiques </vt:lpstr>
      <vt:lpstr>Aux origines de la pensée libre des sciences </vt:lpstr>
      <vt:lpstr>Partage et Diffusion des savoirs scientifiques </vt:lpstr>
      <vt:lpstr>Des enclosures économiques </vt:lpstr>
      <vt:lpstr>Présentation PowerPoint</vt:lpstr>
      <vt:lpstr>Présentation PowerPoint</vt:lpstr>
      <vt:lpstr>Un changement de paradigme </vt:lpstr>
      <vt:lpstr>Budapest Open Access Initiative </vt:lpstr>
      <vt:lpstr>Le Libre tue…</vt:lpstr>
      <vt:lpstr>Présentation PowerPoint</vt:lpstr>
      <vt:lpstr>Hacker l’accès </vt:lpstr>
      <vt:lpstr>Concurrences et partenariats </vt:lpstr>
      <vt:lpstr>The world is not enough </vt:lpstr>
      <vt:lpstr>Le Libre à l’ère des pandémies </vt:lpstr>
      <vt:lpstr>Présentation PowerPoint</vt:lpstr>
    </vt:vector>
  </TitlesOfParts>
  <Company>UCBL - Lyon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Libre et les formes de  création/production et diffusion des contenus scientifiques </dc:title>
  <dc:creator>BOUKACEM CHERIFA</dc:creator>
  <cp:lastModifiedBy>BOUKACEM CHERIFA</cp:lastModifiedBy>
  <cp:revision>14</cp:revision>
  <dcterms:created xsi:type="dcterms:W3CDTF">2021-11-06T09:28:53Z</dcterms:created>
  <dcterms:modified xsi:type="dcterms:W3CDTF">2021-11-06T13:14:58Z</dcterms:modified>
</cp:coreProperties>
</file>