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viewProps.xml" ContentType="application/vnd.openxmlformats-officedocument.presentationml.viewProps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242E9BF9-DFE3-7A1F-974C-2FFE182CA989}">
  <a:tblStyle styleId="{242E9BF9-DFE3-7A1F-974C-2FFE182CA989}" styleName="Medium Style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presProps" Target="presProps.xml" /><Relationship Id="rId44" Type="http://schemas.openxmlformats.org/officeDocument/2006/relationships/tableStyles" Target="tableStyles.xml" /><Relationship Id="rId4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12192000" cy="75991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78180" y="6237312"/>
            <a:ext cx="1555067" cy="545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8C7930-7DD3-4ECF-A006-3217490B2180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63842B-1D74-4DCB-B340-4D1D48D399B2}" type="slidenum">
              <a:rPr lang="fr-FR"/>
              <a:t/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toodego.com" TargetMode="External"/><Relationship Id="rId3" Type="http://schemas.openxmlformats.org/officeDocument/2006/relationships/hyperlink" Target="https://moncompte.grandlyon.com" TargetMode="External"/><Relationship Id="rId4" Type="http://schemas.openxmlformats.org/officeDocument/2006/relationships/hyperlink" Target="http://cozygrandlyon.cloud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randlyon.com/delibs/raad/pdf/CommissionPermanente/2018/06/18/DELIBERATION/CP-2018-2470.pdf" TargetMode="External"/><Relationship Id="rId3" Type="http://schemas.openxmlformats.org/officeDocument/2006/relationships/image" Target="../media/image3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ecolyo.com/" TargetMode="External"/><Relationship Id="rId3" Type="http://schemas.openxmlformats.org/officeDocument/2006/relationships/hyperlink" Target="http://www.laclasse.com" TargetMode="External"/><Relationship Id="rId4" Type="http://schemas.openxmlformats.org/officeDocument/2006/relationships/hyperlink" Target="http://data.grandlyon.com" TargetMode="External"/><Relationship Id="rId5" Type="http://schemas.openxmlformats.org/officeDocument/2006/relationships/hyperlink" Target="http://forge.grandlyon.com" TargetMode="External"/><Relationship Id="rId6" Type="http://schemas.openxmlformats.org/officeDocument/2006/relationships/image" Target="../media/image38.png"/><Relationship Id="rId7" Type="http://schemas.openxmlformats.org/officeDocument/2006/relationships/image" Target="../media/image39.jpg"/><Relationship Id="rId8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5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5.png"/><Relationship Id="rId16" Type="http://schemas.openxmlformats.org/officeDocument/2006/relationships/image" Target="../media/image54.png"/><Relationship Id="rId17" Type="http://schemas.openxmlformats.org/officeDocument/2006/relationships/image" Target="../media/image56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7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42.png"/><Relationship Id="rId12" Type="http://schemas.openxmlformats.org/officeDocument/2006/relationships/image" Target="../media/image55.png"/><Relationship Id="rId13" Type="http://schemas.openxmlformats.org/officeDocument/2006/relationships/image" Target="../media/image54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randlyon.com/pratique/offres-demploi.html" TargetMode="Externa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77908" y="100035"/>
            <a:ext cx="12269908" cy="569688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/>
          <p:cNvSpPr txBox="1"/>
          <p:nvPr/>
        </p:nvSpPr>
        <p:spPr bwMode="auto">
          <a:xfrm>
            <a:off x="175296" y="2464461"/>
            <a:ext cx="7878366" cy="155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“Open Métropole”</a:t>
            </a:r>
            <a:endParaRPr/>
          </a:p>
          <a:p>
            <a:pPr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Campus du Libre</a:t>
            </a:r>
            <a:endParaRPr/>
          </a:p>
          <a:p>
            <a:pPr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26 novembre 2022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209297"/>
            <a:ext cx="2506023" cy="6554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54914" y="6209297"/>
            <a:ext cx="2109886" cy="599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775169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2"/>
                </a:solidFill>
              </a:rPr>
              <a:t>Quels enjeux à l’ouverture de la donnée ?</a:t>
            </a:r>
            <a:br>
              <a:rPr>
                <a:solidFill>
                  <a:schemeClr val="bg2"/>
                </a:solidFill>
              </a:rPr>
            </a:br>
            <a:r>
              <a:rPr lang="fr-FR" sz="3600" b="0" i="0" u="none" strike="noStrike" cap="none" spc="0">
                <a:solidFill>
                  <a:schemeClr val="accent3"/>
                </a:solidFill>
                <a:latin typeface="Calibri Light"/>
                <a:ea typeface="Arial"/>
                <a:cs typeface="Arial"/>
              </a:rPr>
              <a:t>Réutilisation et valorisation des données</a:t>
            </a:r>
            <a:endParaRPr>
              <a:solidFill>
                <a:schemeClr val="bg2"/>
              </a:solidFill>
            </a:endParaRPr>
          </a:p>
        </p:txBody>
      </p:sp>
      <p:sp>
        <p:nvSpPr>
          <p:cNvPr id="1996877581" name="Espace réservé du contenu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lvl="0">
              <a:defRPr/>
            </a:pPr>
            <a:r>
              <a:rPr sz="2800">
                <a:solidFill>
                  <a:schemeClr val="bg1"/>
                </a:solidFill>
              </a:rPr>
              <a:t>Réutilisation</a:t>
            </a:r>
            <a:r>
              <a:rPr sz="2800">
                <a:solidFill>
                  <a:schemeClr val="bg1"/>
                </a:solidFill>
              </a:rPr>
              <a:t> des données :</a:t>
            </a:r>
            <a:endParaRPr sz="2800"/>
          </a:p>
          <a:p>
            <a:pPr lvl="1">
              <a:defRPr/>
            </a:pPr>
            <a:r>
              <a:rPr sz="2400">
                <a:solidFill>
                  <a:schemeClr val="bg1"/>
                </a:solidFill>
              </a:rPr>
              <a:t>Par des entreprises : transit, citymapper, mapmarket...</a:t>
            </a:r>
            <a:endParaRPr sz="2400"/>
          </a:p>
          <a:p>
            <a:pPr lvl="1">
              <a:defRPr/>
            </a:pPr>
            <a:r>
              <a:rPr sz="2400">
                <a:solidFill>
                  <a:schemeClr val="bg1"/>
                </a:solidFill>
              </a:rPr>
              <a:t>Par des chercheurs, des étudiants, des citoyens, des journalistes...</a:t>
            </a:r>
            <a:endParaRPr sz="2400"/>
          </a:p>
          <a:p>
            <a:pPr marL="457200" lvl="1" indent="0">
              <a:buFont typeface="Arial"/>
              <a:buNone/>
              <a:defRPr/>
            </a:pPr>
            <a:endParaRPr sz="2400">
              <a:solidFill>
                <a:schemeClr val="bg1"/>
              </a:solidFill>
            </a:endParaRPr>
          </a:p>
          <a:p>
            <a:pPr lvl="0">
              <a:defRPr/>
            </a:pPr>
            <a:r>
              <a:rPr sz="2800">
                <a:solidFill>
                  <a:schemeClr val="bg1"/>
                </a:solidFill>
              </a:rPr>
              <a:t>Création de service par la Métropole : Toodego (guichet numérique), OnlyMoov (calculateur d’itinéraire), etc.</a:t>
            </a:r>
            <a:endParaRPr sz="2800"/>
          </a:p>
          <a:p>
            <a:pPr lvl="1">
              <a:defRPr/>
            </a:pPr>
            <a:r>
              <a:rPr sz="2400">
                <a:solidFill>
                  <a:schemeClr val="bg1"/>
                </a:solidFill>
              </a:rPr>
              <a:t>Démarche proactive d’ouverture des données : toute donnée créée pour un service numérique sera diffusé par la plateforme data</a:t>
            </a:r>
            <a:endParaRPr sz="2400"/>
          </a:p>
          <a:p>
            <a:pPr lvl="0">
              <a:defRPr/>
            </a:pPr>
            <a:endParaRPr sz="2400">
              <a:solidFill>
                <a:schemeClr val="bg1"/>
              </a:solidFill>
            </a:endParaRPr>
          </a:p>
          <a:p>
            <a:pPr lvl="0">
              <a:defRPr/>
            </a:pPr>
            <a:r>
              <a:rPr sz="2800">
                <a:solidFill>
                  <a:schemeClr val="bg1"/>
                </a:solidFill>
              </a:rPr>
              <a:t>Effort de standardisation des protocoles et des données</a:t>
            </a:r>
            <a:endParaRPr sz="2800"/>
          </a:p>
        </p:txBody>
      </p:sp>
      <p:pic>
        <p:nvPicPr>
          <p:cNvPr id="2024189920" name="Image 20241899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07058" y="4767716"/>
            <a:ext cx="2105025" cy="1019174"/>
          </a:xfrm>
          <a:prstGeom prst="rect">
            <a:avLst/>
          </a:prstGeom>
        </p:spPr>
      </p:pic>
      <p:pic>
        <p:nvPicPr>
          <p:cNvPr id="2062719528" name="Image 20627195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27089" y="2141964"/>
            <a:ext cx="941214" cy="941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8244548" name="Titre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>
                <a:solidFill>
                  <a:schemeClr val="bg2"/>
                </a:solidFill>
              </a:rPr>
              <a:t>Démonstration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585621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2"/>
                </a:solidFill>
              </a:rPr>
              <a:t>Perspectives d’évolution</a:t>
            </a:r>
            <a:endParaRPr/>
          </a:p>
        </p:txBody>
      </p:sp>
      <p:sp>
        <p:nvSpPr>
          <p:cNvPr id="106762148" name="Espace réservé du contenu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lvl="0">
              <a:defRPr/>
            </a:pPr>
            <a:r>
              <a:rPr sz="2800">
                <a:solidFill>
                  <a:schemeClr val="bg1"/>
                </a:solidFill>
              </a:rPr>
              <a:t>À court terme : meilleure gestion des données temporelles</a:t>
            </a:r>
            <a:endParaRPr sz="2800"/>
          </a:p>
          <a:p>
            <a:pPr lvl="0">
              <a:defRPr/>
            </a:pPr>
            <a:endParaRPr sz="2800">
              <a:solidFill>
                <a:schemeClr val="bg1"/>
              </a:solidFill>
            </a:endParaRPr>
          </a:p>
          <a:p>
            <a:pPr lvl="0">
              <a:defRPr/>
            </a:pPr>
            <a:r>
              <a:rPr sz="2800">
                <a:solidFill>
                  <a:schemeClr val="bg1"/>
                </a:solidFill>
              </a:rPr>
              <a:t>À moyen terme : outils de cartographie personnalisée et de visualisation de données</a:t>
            </a:r>
            <a:endParaRPr sz="2800"/>
          </a:p>
          <a:p>
            <a:pPr lvl="0">
              <a:defRPr/>
            </a:pPr>
            <a:endParaRPr sz="2800">
              <a:solidFill>
                <a:schemeClr val="bg1"/>
              </a:solidFill>
            </a:endParaRPr>
          </a:p>
          <a:p>
            <a:pPr lvl="0">
              <a:defRPr/>
            </a:pPr>
            <a:r>
              <a:rPr sz="2800">
                <a:solidFill>
                  <a:schemeClr val="bg1"/>
                </a:solidFill>
              </a:rPr>
              <a:t>À long terme : sémantisation des données, linked data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99999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15951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2"/>
                </a:solidFill>
              </a:rPr>
              <a:t>Une plateforme construite grâce au libre</a:t>
            </a:r>
            <a:endParaRPr/>
          </a:p>
        </p:txBody>
      </p:sp>
      <p:sp>
        <p:nvSpPr>
          <p:cNvPr id="70630089" name="Espace réservé du contenu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lvl="0">
              <a:defRPr/>
            </a:pPr>
            <a:r>
              <a:rPr sz="2800">
                <a:solidFill>
                  <a:schemeClr val="bg1"/>
                </a:solidFill>
              </a:rPr>
              <a:t>Utilisation massive d’outils libres : PostgreSQL + PostGIS, MapServer, GeoNetwork, Apache, Django, Elasticsearch...</a:t>
            </a:r>
            <a:endParaRPr sz="2800"/>
          </a:p>
          <a:p>
            <a:pPr lvl="0">
              <a:defRPr/>
            </a:pPr>
            <a:endParaRPr sz="2800">
              <a:solidFill>
                <a:schemeClr val="bg1"/>
              </a:solidFill>
            </a:endParaRPr>
          </a:p>
          <a:p>
            <a:pPr lvl="0">
              <a:defRPr/>
            </a:pPr>
            <a:endParaRPr sz="2800">
              <a:solidFill>
                <a:schemeClr val="bg1"/>
              </a:solidFill>
            </a:endParaRPr>
          </a:p>
          <a:p>
            <a:pPr lvl="0">
              <a:defRPr/>
            </a:pPr>
            <a:endParaRPr sz="2800">
              <a:solidFill>
                <a:schemeClr val="bg1"/>
              </a:solidFill>
            </a:endParaRPr>
          </a:p>
          <a:p>
            <a:pPr lvl="0">
              <a:defRPr/>
            </a:pPr>
            <a:endParaRPr sz="2800">
              <a:solidFill>
                <a:schemeClr val="bg1"/>
              </a:solidFill>
            </a:endParaRPr>
          </a:p>
          <a:p>
            <a:pPr lvl="0">
              <a:defRPr/>
            </a:pPr>
            <a:r>
              <a:rPr sz="2800">
                <a:solidFill>
                  <a:schemeClr val="bg1"/>
                </a:solidFill>
              </a:rPr>
              <a:t>Reversement du code du portail en Open Source</a:t>
            </a:r>
            <a:endParaRPr sz="2800"/>
          </a:p>
          <a:p>
            <a:pPr lvl="1">
              <a:defRPr/>
            </a:pPr>
            <a:r>
              <a:rPr sz="2400">
                <a:solidFill>
                  <a:schemeClr val="bg1"/>
                </a:solidFill>
              </a:rPr>
              <a:t>Réutilisation par PIGMA (région Nouvelle Aquitaine)</a:t>
            </a:r>
            <a:endParaRPr sz="2400"/>
          </a:p>
        </p:txBody>
      </p:sp>
      <p:pic>
        <p:nvPicPr>
          <p:cNvPr id="1875441678" name="Image 187544167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1464" y="2855972"/>
            <a:ext cx="1417464" cy="1417464"/>
          </a:xfrm>
          <a:prstGeom prst="rect">
            <a:avLst/>
          </a:prstGeom>
        </p:spPr>
      </p:pic>
      <p:pic>
        <p:nvPicPr>
          <p:cNvPr id="1615715759" name="Image 1615715758"/>
          <p:cNvPicPr>
            <a:picLocks noChangeAspect="1"/>
          </p:cNvPicPr>
          <p:nvPr/>
        </p:nvPicPr>
        <p:blipFill>
          <a:blip r:embed="rId3"/>
          <a:srcRect l="25049" t="-3452" r="35042" b="0"/>
          <a:stretch/>
        </p:blipFill>
        <p:spPr bwMode="auto">
          <a:xfrm>
            <a:off x="2696885" y="3333669"/>
            <a:ext cx="3706183" cy="864679"/>
          </a:xfrm>
          <a:prstGeom prst="rect">
            <a:avLst/>
          </a:prstGeom>
        </p:spPr>
      </p:pic>
      <p:pic>
        <p:nvPicPr>
          <p:cNvPr id="2110334469" name="Image 2110334468"/>
          <p:cNvPicPr>
            <a:picLocks noChangeAspect="1"/>
          </p:cNvPicPr>
          <p:nvPr/>
        </p:nvPicPr>
        <p:blipFill>
          <a:blip r:embed="rId4"/>
          <a:srcRect l="0" t="0" r="77641" b="0"/>
          <a:stretch/>
        </p:blipFill>
        <p:spPr bwMode="auto">
          <a:xfrm>
            <a:off x="6683375" y="2819177"/>
            <a:ext cx="1406124" cy="1295509"/>
          </a:xfrm>
          <a:prstGeom prst="rect">
            <a:avLst/>
          </a:prstGeom>
        </p:spPr>
      </p:pic>
      <p:pic>
        <p:nvPicPr>
          <p:cNvPr id="1462809729" name="Image 146280972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633265" y="3047043"/>
            <a:ext cx="2094859" cy="953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341810" name="Titre 1"/>
          <p:cNvSpPr>
            <a:spLocks noGrp="1"/>
          </p:cNvSpPr>
          <p:nvPr>
            <p:ph type="title"/>
          </p:nvPr>
        </p:nvSpPr>
        <p:spPr bwMode="auto">
          <a:xfrm>
            <a:off x="831848" y="1709736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>
                <a:solidFill>
                  <a:schemeClr val="bg2"/>
                </a:solidFill>
              </a:rPr>
              <a:t>Grand Lyon et Open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5098632" name="Ellipse 285098631"/>
          <p:cNvSpPr/>
          <p:nvPr/>
        </p:nvSpPr>
        <p:spPr bwMode="auto">
          <a:xfrm>
            <a:off x="5858288" y="1083448"/>
            <a:ext cx="5423654" cy="5376899"/>
          </a:xfrm>
          <a:prstGeom prst="ellipse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803409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La Métropole utilisatrice de libre</a:t>
            </a:r>
            <a:br>
              <a:rPr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(pour les citoyens)</a:t>
            </a:r>
            <a:endParaRPr/>
          </a:p>
        </p:txBody>
      </p:sp>
      <p:sp>
        <p:nvSpPr>
          <p:cNvPr id="1368282634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 rot="16199932">
            <a:off x="3810026" y="-957658"/>
            <a:ext cx="4657723" cy="10417967"/>
          </a:xfrm>
        </p:spPr>
        <p:txBody>
          <a:bodyPr vert="eaVert"/>
          <a:lstStyle/>
          <a:p>
            <a:pPr>
              <a:defRPr/>
            </a:pPr>
            <a:r>
              <a:rPr lang="fr-FR" sz="2800" b="0" i="0" u="sng" strike="noStrike" cap="none" spc="0">
                <a:latin typeface="Calibri"/>
                <a:ea typeface="Calibri"/>
                <a:cs typeface="Calibri"/>
                <a:hlinkClick r:id="rId2" tooltip="http://www.toodego.com"/>
              </a:rPr>
              <a:t>www.toodego.com</a:t>
            </a:r>
            <a:endParaRPr/>
          </a:p>
          <a:p>
            <a:pPr>
              <a:defRPr/>
            </a:pPr>
            <a:endParaRPr lang="fr-FR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fr-FR" sz="2800" b="0" i="0" u="sng" strike="noStrike" cap="none" spc="0">
                <a:latin typeface="Calibri"/>
                <a:ea typeface="Calibri"/>
                <a:cs typeface="Calibri"/>
                <a:hlinkClick r:id="rId3" tooltip="https://moncompte.grandlyon.com"/>
              </a:rPr>
              <a:t>moncompte.grandlyon.com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>
                <a:solidFill>
                  <a:schemeClr val="bg1"/>
                </a:solidFill>
              </a:rPr>
              <a:t>(et sa version « PRO »)</a:t>
            </a:r>
            <a:endParaRPr/>
          </a:p>
          <a:p>
            <a:pPr marL="0" indent="0">
              <a:buFont typeface="Arial"/>
              <a:buNone/>
              <a:defRPr/>
            </a:pPr>
            <a:endParaRPr lang="fr-FR" sz="2800" b="0" i="0" u="none" strike="noStrike" cap="none" spc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fr-FR" u="sng">
                <a:hlinkClick r:id="rId4" tooltip="http://cozygrandlyon.cloud"/>
              </a:rPr>
              <a:t>cozygrandlyon.cloud</a:t>
            </a:r>
            <a:endParaRPr lang="fr-FR" sz="2800" b="0" i="0" u="none" strike="noStrike" cap="none" spc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fr-FR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732937815" name=" 732937814"/>
          <p:cNvSpPr/>
          <p:nvPr/>
        </p:nvSpPr>
        <p:spPr bwMode="auto">
          <a:xfrm>
            <a:off x="7766402" y="3611914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355885242" name=" 1355885241"/>
          <p:cNvSpPr/>
          <p:nvPr/>
        </p:nvSpPr>
        <p:spPr bwMode="auto">
          <a:xfrm>
            <a:off x="14255308" y="3515968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432587229" name=" 1432587228"/>
          <p:cNvSpPr/>
          <p:nvPr/>
        </p:nvSpPr>
        <p:spPr bwMode="auto">
          <a:xfrm>
            <a:off x="11569259" y="5082539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88324821" name="Image 5883248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361137" y="1922360"/>
            <a:ext cx="2105024" cy="1019174"/>
          </a:xfrm>
          <a:prstGeom prst="rect">
            <a:avLst/>
          </a:prstGeom>
        </p:spPr>
      </p:pic>
      <p:sp>
        <p:nvSpPr>
          <p:cNvPr id="919508975" name=" 919508974"/>
          <p:cNvSpPr/>
          <p:nvPr/>
        </p:nvSpPr>
        <p:spPr bwMode="auto">
          <a:xfrm>
            <a:off x="10521527" y="5716975"/>
            <a:ext cx="75795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338755780" name="Image 33875577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791115" y="3366520"/>
            <a:ext cx="2938691" cy="490785"/>
          </a:xfrm>
          <a:prstGeom prst="rect">
            <a:avLst/>
          </a:prstGeom>
        </p:spPr>
      </p:pic>
      <p:sp>
        <p:nvSpPr>
          <p:cNvPr id="1033901851" name=" 1033901850"/>
          <p:cNvSpPr/>
          <p:nvPr/>
        </p:nvSpPr>
        <p:spPr bwMode="auto">
          <a:xfrm>
            <a:off x="13354049" y="6116626"/>
            <a:ext cx="137674" cy="1508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380889664" name="Image 138088966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665735" y="4093677"/>
            <a:ext cx="1646158" cy="1646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896454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La Métropole utilisatrice de libre</a:t>
            </a:r>
            <a:br>
              <a:rPr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(pour ses agents)</a:t>
            </a:r>
            <a:endParaRPr/>
          </a:p>
        </p:txBody>
      </p:sp>
      <p:sp>
        <p:nvSpPr>
          <p:cNvPr id="1890847868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 rot="16199969">
            <a:off x="3810027" y="-957659"/>
            <a:ext cx="4657724" cy="10417968"/>
          </a:xfrm>
        </p:spPr>
        <p:txBody>
          <a:bodyPr vert="eaVert"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ensemble.grandlyon.com</a:t>
            </a:r>
            <a:endParaRPr/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525110635" name=" 1525110634"/>
          <p:cNvSpPr/>
          <p:nvPr/>
        </p:nvSpPr>
        <p:spPr bwMode="auto">
          <a:xfrm>
            <a:off x="6111073" y="5382915"/>
            <a:ext cx="201852" cy="1753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534677910" name="Image 5346779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2513" y="2671938"/>
            <a:ext cx="9126140" cy="2933940"/>
          </a:xfrm>
          <a:prstGeom prst="rect">
            <a:avLst/>
          </a:prstGeom>
        </p:spPr>
      </p:pic>
      <p:sp>
        <p:nvSpPr>
          <p:cNvPr id="620003699" name=" 620003698"/>
          <p:cNvSpPr/>
          <p:nvPr/>
        </p:nvSpPr>
        <p:spPr bwMode="auto">
          <a:xfrm>
            <a:off x="6794463" y="3611914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204542469" name="Image 120454246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2122" y="5653087"/>
            <a:ext cx="1186897" cy="695323"/>
          </a:xfrm>
          <a:prstGeom prst="rect">
            <a:avLst/>
          </a:prstGeom>
        </p:spPr>
      </p:pic>
      <p:pic>
        <p:nvPicPr>
          <p:cNvPr id="2073223217" name="Image 20732232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30869" y="5731335"/>
            <a:ext cx="987127" cy="987127"/>
          </a:xfrm>
          <a:prstGeom prst="rect">
            <a:avLst/>
          </a:prstGeom>
        </p:spPr>
      </p:pic>
      <p:pic>
        <p:nvPicPr>
          <p:cNvPr id="649639254" name="Image 64963925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50217" y="5756437"/>
            <a:ext cx="1760045" cy="962024"/>
          </a:xfrm>
          <a:prstGeom prst="rect">
            <a:avLst/>
          </a:prstGeom>
        </p:spPr>
      </p:pic>
      <p:sp>
        <p:nvSpPr>
          <p:cNvPr id="1959609412" name=" 1959609411"/>
          <p:cNvSpPr/>
          <p:nvPr/>
        </p:nvSpPr>
        <p:spPr bwMode="auto">
          <a:xfrm>
            <a:off x="14255309" y="3515969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834630368" name="Image 183463036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266213" y="5755234"/>
            <a:ext cx="989436" cy="989436"/>
          </a:xfrm>
          <a:prstGeom prst="rect">
            <a:avLst/>
          </a:prstGeom>
        </p:spPr>
      </p:pic>
      <p:pic>
        <p:nvPicPr>
          <p:cNvPr id="1659230583" name="Image 165923058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900352" y="4162359"/>
            <a:ext cx="1680277" cy="313651"/>
          </a:xfrm>
          <a:prstGeom prst="rect">
            <a:avLst/>
          </a:prstGeom>
        </p:spPr>
      </p:pic>
      <p:sp>
        <p:nvSpPr>
          <p:cNvPr id="1305776131" name=" 1305776130"/>
          <p:cNvSpPr/>
          <p:nvPr/>
        </p:nvSpPr>
        <p:spPr bwMode="auto">
          <a:xfrm>
            <a:off x="4996621" y="3611915"/>
            <a:ext cx="47017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05682013" name="Image 1056820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431442" y="3536507"/>
            <a:ext cx="503112" cy="503112"/>
          </a:xfrm>
          <a:prstGeom prst="rect">
            <a:avLst/>
          </a:prstGeom>
        </p:spPr>
      </p:pic>
      <p:pic>
        <p:nvPicPr>
          <p:cNvPr id="839624947" name="Image 83962494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53100" y="6396327"/>
            <a:ext cx="1784942" cy="422304"/>
          </a:xfrm>
          <a:prstGeom prst="rect">
            <a:avLst/>
          </a:prstGeom>
        </p:spPr>
      </p:pic>
      <p:sp>
        <p:nvSpPr>
          <p:cNvPr id="1085385907" name=" 1085385906"/>
          <p:cNvSpPr/>
          <p:nvPr/>
        </p:nvSpPr>
        <p:spPr bwMode="auto">
          <a:xfrm>
            <a:off x="-3328944" y="2962926"/>
            <a:ext cx="158388" cy="22486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481557334" name="Image 1481557333"/>
          <p:cNvPicPr>
            <a:picLocks noChangeAspect="1"/>
          </p:cNvPicPr>
          <p:nvPr/>
        </p:nvPicPr>
        <p:blipFill>
          <a:blip r:embed="rId10"/>
          <a:srcRect l="45494" t="0" r="0" b="0"/>
          <a:stretch/>
        </p:blipFill>
        <p:spPr bwMode="auto">
          <a:xfrm>
            <a:off x="9416200" y="4754875"/>
            <a:ext cx="3036709" cy="1066542"/>
          </a:xfrm>
          <a:prstGeom prst="rect">
            <a:avLst/>
          </a:prstGeom>
        </p:spPr>
      </p:pic>
      <p:sp>
        <p:nvSpPr>
          <p:cNvPr id="422910515" name="Titre 1"/>
          <p:cNvSpPr>
            <a:spLocks noGrp="1"/>
          </p:cNvSpPr>
          <p:nvPr/>
        </p:nvSpPr>
        <p:spPr bwMode="auto">
          <a:xfrm>
            <a:off x="10377915" y="5518312"/>
            <a:ext cx="1470466" cy="1148698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70000" lnSpcReduction="16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12000">
                <a:solidFill>
                  <a:schemeClr val="bg1"/>
                </a:solidFill>
              </a:rPr>
              <a:t>...</a:t>
            </a:r>
            <a:endParaRPr/>
          </a:p>
        </p:txBody>
      </p:sp>
      <p:sp>
        <p:nvSpPr>
          <p:cNvPr id="1696756144" name=" 1696756143"/>
          <p:cNvSpPr/>
          <p:nvPr/>
        </p:nvSpPr>
        <p:spPr bwMode="auto">
          <a:xfrm>
            <a:off x="15786766" y="-2772050"/>
            <a:ext cx="45720" cy="836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610708645" name="Image 610708644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0034824" y="1707846"/>
            <a:ext cx="1296348" cy="151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5191393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Politique open source de la Métropole de Lyon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 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827461459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838198" y="1168728"/>
            <a:ext cx="10515600" cy="300256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7500" lnSpcReduction="7000"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Délibération du 18 juin 2018 :</a:t>
            </a:r>
            <a:endParaRPr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bg1"/>
                </a:solidFill>
              </a:rPr>
              <a:t>Le commission permanente approuve par délibération :</a:t>
            </a:r>
            <a:endParaRPr>
              <a:solidFill>
                <a:schemeClr val="bg1"/>
              </a:solidFill>
            </a:endParaRPr>
          </a:p>
          <a:p>
            <a:pPr marL="1371600" lvl="2" indent="-514350">
              <a:buFont typeface="+mj-lt"/>
              <a:buAutoNum type="alphaLcParenR"/>
              <a:defRPr/>
            </a:pPr>
            <a:r>
              <a:rPr lang="fr-FR">
                <a:solidFill>
                  <a:schemeClr val="bg1"/>
                </a:solidFill>
              </a:rPr>
              <a:t>"le  principe  d’ouverture sans  demande  préalable, des codes sources produits par la Métropole de Lyon ainsi que ceux produits par des tiers et dont la Métropole est propriétaire,</a:t>
            </a:r>
            <a:endParaRPr>
              <a:solidFill>
                <a:schemeClr val="bg1"/>
              </a:solidFill>
            </a:endParaRPr>
          </a:p>
          <a:p>
            <a:pPr marL="1371600" lvl="2" indent="-514350">
              <a:buFont typeface="+mj-lt"/>
              <a:buAutoNum type="alphaLcParenR"/>
              <a:defRPr/>
            </a:pPr>
            <a:r>
              <a:rPr lang="fr-FR">
                <a:solidFill>
                  <a:schemeClr val="bg1"/>
                </a:solidFill>
              </a:rPr>
              <a:t>la création d'un dépôt sur une forge logicielle."</a:t>
            </a:r>
            <a:endParaRPr>
              <a:solidFill>
                <a:schemeClr val="bg1"/>
              </a:solidFill>
            </a:endParaRPr>
          </a:p>
          <a:p>
            <a:pPr marL="971550" lvl="1" indent="-514350">
              <a:defRPr/>
            </a:pPr>
            <a:r>
              <a:rPr lang="fr-FR" u="sng">
                <a:solidFill>
                  <a:schemeClr val="bg1"/>
                </a:solidFill>
                <a:hlinkClick r:id="rId2" tooltip="https://www.grandlyon.com/delibs/raad/pdf/CommissionPermanente/2018/06/18/DELIBERATION/CP-2018-2470.pdf"/>
              </a:rPr>
              <a:t>https://www.grandlyon.com/delibs/raad/pdf/CommissionPermanente/2018/06/18/DELIBERATION/CP-2018-2470.pdf</a:t>
            </a:r>
            <a:endParaRPr>
              <a:solidFill>
                <a:schemeClr val="bg1"/>
              </a:solidFill>
            </a:endParaRPr>
          </a:p>
          <a:p>
            <a:pPr marL="571500" indent="-514350">
              <a:defRPr/>
            </a:pPr>
            <a:r>
              <a:rPr lang="fr-FR">
                <a:solidFill>
                  <a:schemeClr val="bg1"/>
                </a:solidFill>
              </a:rPr>
              <a:t>L'ouverture des codes sources des applications spécifique développées par la DINSI devient une obligation, portée politiquement.</a:t>
            </a:r>
            <a:endParaRPr>
              <a:solidFill>
                <a:schemeClr val="bg1"/>
              </a:solidFill>
            </a:endParaRPr>
          </a:p>
          <a:p>
            <a:pPr marL="571500" indent="-514350">
              <a:defRPr/>
            </a:pP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76933346" name=" 576933345"/>
          <p:cNvSpPr/>
          <p:nvPr/>
        </p:nvSpPr>
        <p:spPr bwMode="auto">
          <a:xfrm>
            <a:off x="8464766" y="6949476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296332607" name="Image 129633260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624119" y="4095879"/>
            <a:ext cx="4572638" cy="2655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198980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 rot="16199932">
            <a:off x="3810026" y="-957658"/>
            <a:ext cx="4657723" cy="10417967"/>
          </a:xfrm>
        </p:spPr>
        <p:txBody>
          <a:bodyPr vert="eaVert"/>
          <a:lstStyle/>
          <a:p>
            <a:pPr>
              <a:defRPr/>
            </a:pPr>
            <a:r>
              <a:rPr u="sng">
                <a:solidFill>
                  <a:schemeClr val="bg1"/>
                </a:solidFill>
                <a:hlinkClick r:id="rId2" tooltip="https://ecolyo.com/"/>
              </a:rPr>
              <a:t>ecolyo.com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 sz="2800" b="0" i="0" u="none" strike="noStrike" cap="none" spc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fr-FR" sz="2800" b="0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  <a:hlinkClick r:id="rId3" tooltip="http://www.laclasse.com"/>
              </a:rPr>
              <a:t>www.laclasse.com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 u="sng">
                <a:solidFill>
                  <a:schemeClr val="bg1"/>
                </a:solidFill>
                <a:hlinkClick r:id="rId4" tooltip="http://data.grandlyon.com"/>
              </a:rPr>
              <a:t>data.grandlyon.com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 u="sng">
                <a:solidFill>
                  <a:schemeClr val="bg1"/>
                </a:solidFill>
                <a:hlinkClick r:id="rId5" tooltip="http://forge.grandlyon.com"/>
              </a:rPr>
              <a:t>forge.grandlyon.com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969892540" name="Ellipse 1969892539"/>
          <p:cNvSpPr/>
          <p:nvPr/>
        </p:nvSpPr>
        <p:spPr bwMode="auto">
          <a:xfrm>
            <a:off x="4822053" y="4761199"/>
            <a:ext cx="2084716" cy="2066745"/>
          </a:xfrm>
          <a:prstGeom prst="ellipse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532247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La Métropole productrice de libre</a:t>
            </a:r>
            <a:endParaRPr/>
          </a:p>
        </p:txBody>
      </p:sp>
      <p:sp>
        <p:nvSpPr>
          <p:cNvPr id="459006858" name=" 459006857"/>
          <p:cNvSpPr/>
          <p:nvPr/>
        </p:nvSpPr>
        <p:spPr bwMode="auto">
          <a:xfrm>
            <a:off x="11790714" y="5717764"/>
            <a:ext cx="45720" cy="7680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225427156" name=" 1225427155"/>
          <p:cNvSpPr/>
          <p:nvPr/>
        </p:nvSpPr>
        <p:spPr bwMode="auto">
          <a:xfrm>
            <a:off x="14255308" y="3515968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064360351" name=" 1064360350"/>
          <p:cNvSpPr/>
          <p:nvPr/>
        </p:nvSpPr>
        <p:spPr bwMode="auto">
          <a:xfrm>
            <a:off x="9972885" y="1535484"/>
            <a:ext cx="52701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532844283" name="Image 53284428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13826" y="1696889"/>
            <a:ext cx="1008228" cy="1008228"/>
          </a:xfrm>
          <a:prstGeom prst="rect">
            <a:avLst/>
          </a:prstGeom>
        </p:spPr>
      </p:pic>
      <p:pic>
        <p:nvPicPr>
          <p:cNvPr id="1681859977" name="Image 168185997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721215" y="2789691"/>
            <a:ext cx="3411900" cy="935753"/>
          </a:xfrm>
          <a:prstGeom prst="rect">
            <a:avLst/>
          </a:prstGeom>
        </p:spPr>
      </p:pic>
      <p:sp>
        <p:nvSpPr>
          <p:cNvPr id="2044621229" name=" 2044621228"/>
          <p:cNvSpPr/>
          <p:nvPr/>
        </p:nvSpPr>
        <p:spPr bwMode="auto">
          <a:xfrm>
            <a:off x="10388160" y="723519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7029310" name="Image 2702930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419599" y="3943350"/>
            <a:ext cx="4867274" cy="761999"/>
          </a:xfrm>
          <a:prstGeom prst="rect">
            <a:avLst/>
          </a:prstGeom>
        </p:spPr>
      </p:pic>
      <p:pic>
        <p:nvPicPr>
          <p:cNvPr id="2111693323" name="Image 211169332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214145" y="4924926"/>
            <a:ext cx="1300533" cy="1585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8856457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Usine logicielle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757313852" name="Espace réservé du contenu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La vocation d'une usine logicielle est d'accompagner le processus de production d'applications spécifiques, pour en assurer :</a:t>
            </a:r>
            <a:endParaRPr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bg1"/>
                </a:solidFill>
              </a:rPr>
              <a:t>l'efficacité,</a:t>
            </a:r>
            <a:endParaRPr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bg1"/>
                </a:solidFill>
              </a:rPr>
              <a:t>la qualité,</a:t>
            </a:r>
            <a:endParaRPr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bg1"/>
                </a:solidFill>
              </a:rPr>
              <a:t>un certain niveau de standardisation.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6092791" name="ZoneTexte 2"/>
          <p:cNvSpPr txBox="1"/>
          <p:nvPr/>
        </p:nvSpPr>
        <p:spPr bwMode="auto">
          <a:xfrm>
            <a:off x="1852959" y="448273"/>
            <a:ext cx="8486399" cy="8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800">
                <a:solidFill>
                  <a:schemeClr val="bg1"/>
                </a:solidFill>
                <a:latin typeface="Bahnschrift"/>
              </a:rPr>
              <a:t>Propos</a:t>
            </a:r>
            <a:endParaRPr sz="480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850462485" name="Rectangle 3"/>
          <p:cNvSpPr/>
          <p:nvPr/>
        </p:nvSpPr>
        <p:spPr bwMode="auto">
          <a:xfrm>
            <a:off x="2530224" y="1738352"/>
            <a:ext cx="7058525" cy="46921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38080" indent="-438080">
              <a:buFont typeface="Arial"/>
              <a:buAutoNum type="arabicPeriod"/>
              <a:defRPr/>
            </a:pPr>
            <a:r>
              <a:rPr lang="fr-FR" sz="3200">
                <a:solidFill>
                  <a:srgbClr val="FFFFFF"/>
                </a:solidFill>
                <a:latin typeface="Roboto Mono"/>
              </a:rPr>
              <a:t>Grand Lyon et Open Data</a:t>
            </a:r>
            <a:endParaRPr/>
          </a:p>
          <a:p>
            <a:pPr lvl="1">
              <a:defRPr/>
            </a:pPr>
            <a:r>
              <a:rPr lang="fr-FR" sz="2800">
                <a:solidFill>
                  <a:schemeClr val="accent1">
                    <a:lumMod val="60000"/>
                    <a:lumOff val="40000"/>
                  </a:schemeClr>
                </a:solidFill>
                <a:latin typeface="Roboto Mono"/>
              </a:rPr>
              <a:t>	Jérémy Gaillard</a:t>
            </a:r>
            <a:endParaRPr sz="3200">
              <a:solidFill>
                <a:schemeClr val="accent1">
                  <a:lumMod val="60000"/>
                  <a:lumOff val="40000"/>
                </a:schemeClr>
              </a:solidFill>
              <a:latin typeface="Roboto Mono"/>
            </a:endParaRPr>
          </a:p>
          <a:p>
            <a:pPr marL="438080" indent="-438080">
              <a:buFont typeface="Arial"/>
              <a:buAutoNum type="arabicPeriod"/>
              <a:defRPr/>
            </a:pPr>
            <a:endParaRPr lang="fr-FR" sz="3200">
              <a:solidFill>
                <a:srgbClr val="FFFFFF"/>
              </a:solidFill>
              <a:latin typeface="Roboto Mono"/>
            </a:endParaRPr>
          </a:p>
          <a:p>
            <a:pPr marL="438080" indent="-438080">
              <a:buFont typeface="Arial"/>
              <a:buAutoNum type="arabicPeriod"/>
              <a:defRPr/>
            </a:pPr>
            <a:r>
              <a:rPr lang="fr-FR" sz="3200" b="0" i="0" u="none" strike="noStrike" cap="none" spc="0">
                <a:solidFill>
                  <a:srgbClr val="FFFFFF"/>
                </a:solidFill>
                <a:latin typeface="Roboto Mono"/>
                <a:ea typeface="Roboto Mono"/>
                <a:cs typeface="Roboto Mono"/>
              </a:rPr>
              <a:t>Grand Lyon et </a:t>
            </a:r>
            <a:r>
              <a:rPr lang="fr-FR" sz="3200">
                <a:solidFill>
                  <a:srgbClr val="FFFFFF"/>
                </a:solidFill>
                <a:latin typeface="Roboto Mono"/>
              </a:rPr>
              <a:t>Open Source</a:t>
            </a:r>
            <a:endParaRPr/>
          </a:p>
          <a:p>
            <a:pPr lvl="1">
              <a:defRPr/>
            </a:pPr>
            <a:r>
              <a:rPr lang="fr-FR" sz="2800">
                <a:solidFill>
                  <a:schemeClr val="accent1">
                    <a:lumMod val="60000"/>
                    <a:lumOff val="40000"/>
                  </a:schemeClr>
                </a:solidFill>
                <a:latin typeface="Roboto Mono"/>
              </a:rPr>
              <a:t>	Nicolas Pernoud</a:t>
            </a:r>
            <a:endParaRPr sz="3200">
              <a:solidFill>
                <a:schemeClr val="accent1">
                  <a:lumMod val="60000"/>
                  <a:lumOff val="40000"/>
                </a:schemeClr>
              </a:solidFill>
              <a:latin typeface="Roboto Mono"/>
            </a:endParaRPr>
          </a:p>
          <a:p>
            <a:pPr marL="438080" indent="-438080">
              <a:buFont typeface="Arial"/>
              <a:buAutoNum type="arabicPeriod"/>
              <a:defRPr/>
            </a:pPr>
            <a:endParaRPr lang="fr-FR" sz="3200">
              <a:solidFill>
                <a:srgbClr val="FFFFFF"/>
              </a:solidFill>
              <a:latin typeface="Roboto Mono"/>
            </a:endParaRPr>
          </a:p>
          <a:p>
            <a:pPr marL="438080" indent="-438080">
              <a:buFont typeface="Arial"/>
              <a:buAutoNum type="arabicPeriod"/>
              <a:defRPr/>
            </a:pPr>
            <a:r>
              <a:rPr lang="fr-FR" sz="3200" b="0" i="0" u="none" strike="noStrike" cap="none" spc="0">
                <a:solidFill>
                  <a:srgbClr val="FFFFFF"/>
                </a:solidFill>
                <a:latin typeface="Roboto Mono"/>
                <a:ea typeface="Roboto Mono"/>
                <a:cs typeface="Roboto Mono"/>
              </a:rPr>
              <a:t>Grand Lyon et </a:t>
            </a:r>
            <a:r>
              <a:rPr lang="fr-FR" sz="3200">
                <a:solidFill>
                  <a:srgbClr val="FFFFFF"/>
                </a:solidFill>
                <a:latin typeface="Roboto Mono"/>
              </a:rPr>
              <a:t>Self Data</a:t>
            </a:r>
            <a:endParaRPr/>
          </a:p>
          <a:p>
            <a:pPr lvl="1">
              <a:defRPr/>
            </a:pPr>
            <a:r>
              <a:rPr lang="fr-FR" sz="2800">
                <a:solidFill>
                  <a:schemeClr val="accent1">
                    <a:lumMod val="60000"/>
                    <a:lumOff val="40000"/>
                  </a:schemeClr>
                </a:solidFill>
                <a:latin typeface="Roboto Mono"/>
              </a:rPr>
              <a:t>	 Myriam Jegat et Nicolas Pernoud</a:t>
            </a:r>
            <a:endParaRPr lang="fr-FR" sz="3200">
              <a:solidFill>
                <a:srgbClr val="FFFFFF"/>
              </a:solidFill>
              <a:latin typeface="Roboto Mon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264645961" name="Connecteur droit avec flèche 21"/>
          <p:cNvCxnSpPr>
            <a:cxnSpLocks/>
          </p:cNvCxnSpPr>
          <p:nvPr/>
        </p:nvCxnSpPr>
        <p:spPr bwMode="auto">
          <a:xfrm>
            <a:off x="9652799" y="4816123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023188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Usine logicielle (schéma)</a:t>
            </a:r>
            <a:endParaRPr>
              <a:solidFill>
                <a:schemeClr val="bg1"/>
              </a:solidFill>
            </a:endParaRPr>
          </a:p>
        </p:txBody>
      </p:sp>
      <p:cxnSp>
        <p:nvCxnSpPr>
          <p:cNvPr id="295410367" name="Connecteur droit 10"/>
          <p:cNvCxnSpPr>
            <a:cxnSpLocks/>
          </p:cNvCxnSpPr>
          <p:nvPr/>
        </p:nvCxnSpPr>
        <p:spPr bwMode="auto">
          <a:xfrm>
            <a:off x="0" y="3789000"/>
            <a:ext cx="12191999" cy="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6442626" name="Rectangle à coins arrondis 11"/>
          <p:cNvSpPr/>
          <p:nvPr/>
        </p:nvSpPr>
        <p:spPr bwMode="auto">
          <a:xfrm rot="16199969">
            <a:off x="-722974" y="2259505"/>
            <a:ext cx="2399999" cy="3600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bg1"/>
                </a:solidFill>
              </a:rPr>
              <a:t>DevOps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473037792" name="Rectangle à coins arrondis 12"/>
          <p:cNvSpPr/>
          <p:nvPr/>
        </p:nvSpPr>
        <p:spPr bwMode="auto">
          <a:xfrm rot="16199969">
            <a:off x="-722974" y="4947911"/>
            <a:ext cx="2399999" cy="3600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bg1"/>
                </a:solidFill>
              </a:rPr>
              <a:t>Chef de projet</a:t>
            </a:r>
            <a:endParaRPr>
              <a:solidFill>
                <a:schemeClr val="bg1"/>
              </a:solidFill>
            </a:endParaRPr>
          </a:p>
        </p:txBody>
      </p:sp>
      <p:cxnSp>
        <p:nvCxnSpPr>
          <p:cNvPr id="1767668923" name="Connecteur droit avec flèche 14"/>
          <p:cNvCxnSpPr>
            <a:cxnSpLocks/>
            <a:stCxn id="964674678" idx="3"/>
          </p:cNvCxnSpPr>
          <p:nvPr/>
        </p:nvCxnSpPr>
        <p:spPr bwMode="auto">
          <a:xfrm>
            <a:off x="2985598" y="2497637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6728209" name="Connecteur droit avec flèche 15"/>
          <p:cNvCxnSpPr>
            <a:cxnSpLocks/>
          </p:cNvCxnSpPr>
          <p:nvPr/>
        </p:nvCxnSpPr>
        <p:spPr bwMode="auto">
          <a:xfrm>
            <a:off x="5207999" y="2497637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6389502" name="Connecteur droit avec flèche 16"/>
          <p:cNvCxnSpPr>
            <a:cxnSpLocks/>
            <a:endCxn id="2092885727" idx="1"/>
          </p:cNvCxnSpPr>
          <p:nvPr/>
        </p:nvCxnSpPr>
        <p:spPr bwMode="auto">
          <a:xfrm>
            <a:off x="7430400" y="2497637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3239445" name="Connecteur droit avec flèche 17"/>
          <p:cNvCxnSpPr>
            <a:cxnSpLocks/>
            <a:stCxn id="2092885727" idx="3"/>
            <a:endCxn id="319092664" idx="1"/>
          </p:cNvCxnSpPr>
          <p:nvPr/>
        </p:nvCxnSpPr>
        <p:spPr bwMode="auto">
          <a:xfrm>
            <a:off x="9652799" y="2497637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4947482" name="Connecteur droit avec flèche 18"/>
          <p:cNvCxnSpPr>
            <a:cxnSpLocks/>
          </p:cNvCxnSpPr>
          <p:nvPr/>
        </p:nvCxnSpPr>
        <p:spPr bwMode="auto">
          <a:xfrm>
            <a:off x="7430400" y="4869000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4674678" name="Rectangle à coins arrondis 4"/>
          <p:cNvSpPr/>
          <p:nvPr/>
        </p:nvSpPr>
        <p:spPr bwMode="auto">
          <a:xfrm>
            <a:off x="1348799" y="1417637"/>
            <a:ext cx="1636799" cy="2160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Poste du développeur</a:t>
            </a:r>
            <a:endParaRPr sz="1300">
              <a:solidFill>
                <a:schemeClr val="bg1"/>
              </a:solidFill>
            </a:endParaRPr>
          </a:p>
        </p:txBody>
      </p:sp>
      <p:sp>
        <p:nvSpPr>
          <p:cNvPr id="2092885727" name="Rectangle à coins arrondis 7"/>
          <p:cNvSpPr/>
          <p:nvPr/>
        </p:nvSpPr>
        <p:spPr bwMode="auto">
          <a:xfrm>
            <a:off x="8015999" y="1417637"/>
            <a:ext cx="1636799" cy="2160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Création d'images de containers</a:t>
            </a:r>
            <a:endParaRPr sz="1300">
              <a:solidFill>
                <a:schemeClr val="bg1"/>
              </a:solidFill>
            </a:endParaRPr>
          </a:p>
        </p:txBody>
      </p:sp>
      <p:sp>
        <p:nvSpPr>
          <p:cNvPr id="319092664" name="Rectangle à coins arrondis 8"/>
          <p:cNvSpPr/>
          <p:nvPr/>
        </p:nvSpPr>
        <p:spPr bwMode="auto">
          <a:xfrm>
            <a:off x="10238400" y="1417637"/>
            <a:ext cx="1636799" cy="2160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Intégration ou déploiement</a:t>
            </a:r>
            <a:endParaRPr sz="1300">
              <a:solidFill>
                <a:schemeClr val="bg1"/>
              </a:solidFill>
            </a:endParaRPr>
          </a:p>
        </p:txBody>
      </p:sp>
      <p:sp>
        <p:nvSpPr>
          <p:cNvPr id="1615360958" name="Rectangle à coins arrondis 6"/>
          <p:cNvSpPr/>
          <p:nvPr/>
        </p:nvSpPr>
        <p:spPr bwMode="auto">
          <a:xfrm>
            <a:off x="5793599" y="1417637"/>
            <a:ext cx="1636799" cy="4531361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Qualimétrie / Sécurité des </a:t>
            </a:r>
            <a:r>
              <a:rPr lang="fr-FR" sz="1200">
                <a:solidFill>
                  <a:schemeClr val="bg1"/>
                </a:solidFill>
              </a:rPr>
              <a:t>dépendances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2108771902" name="Rectangle à coins arrondis 5"/>
          <p:cNvSpPr/>
          <p:nvPr/>
        </p:nvSpPr>
        <p:spPr bwMode="auto">
          <a:xfrm>
            <a:off x="3571200" y="1417637"/>
            <a:ext cx="1636799" cy="4464483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Dépôt de code</a:t>
            </a:r>
            <a:endParaRPr sz="1300">
              <a:solidFill>
                <a:schemeClr val="bg1"/>
              </a:solidFill>
            </a:endParaRPr>
          </a:p>
        </p:txBody>
      </p:sp>
      <p:sp>
        <p:nvSpPr>
          <p:cNvPr id="1339279546" name="Rectangle à coins arrondis 19"/>
          <p:cNvSpPr/>
          <p:nvPr/>
        </p:nvSpPr>
        <p:spPr bwMode="auto">
          <a:xfrm>
            <a:off x="8015999" y="3947983"/>
            <a:ext cx="1636799" cy="2001015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Suivi des recettes</a:t>
            </a:r>
            <a:endParaRPr sz="1300">
              <a:solidFill>
                <a:schemeClr val="bg1"/>
              </a:solidFill>
            </a:endParaRPr>
          </a:p>
        </p:txBody>
      </p:sp>
      <p:sp>
        <p:nvSpPr>
          <p:cNvPr id="487107867" name="Rectangle à coins arrondis 20"/>
          <p:cNvSpPr/>
          <p:nvPr/>
        </p:nvSpPr>
        <p:spPr bwMode="auto">
          <a:xfrm>
            <a:off x="10238400" y="3947983"/>
            <a:ext cx="1636799" cy="2001015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Suivi des anomalies</a:t>
            </a:r>
            <a:endParaRPr sz="1300">
              <a:solidFill>
                <a:schemeClr val="bg1"/>
              </a:solidFill>
            </a:endParaRPr>
          </a:p>
        </p:txBody>
      </p:sp>
      <p:pic>
        <p:nvPicPr>
          <p:cNvPr id="830500200" name="Image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05890" y="2954737"/>
            <a:ext cx="726481" cy="466794"/>
          </a:xfrm>
          <a:prstGeom prst="rect">
            <a:avLst/>
          </a:prstGeom>
        </p:spPr>
      </p:pic>
      <p:pic>
        <p:nvPicPr>
          <p:cNvPr id="1703473064" name="Image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66305" y="2106823"/>
            <a:ext cx="741394" cy="232528"/>
          </a:xfrm>
          <a:prstGeom prst="rect">
            <a:avLst/>
          </a:prstGeom>
        </p:spPr>
      </p:pic>
      <p:pic>
        <p:nvPicPr>
          <p:cNvPr id="1262613370" name="Image 2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43443" y="2434451"/>
            <a:ext cx="829550" cy="381129"/>
          </a:xfrm>
          <a:prstGeom prst="rect">
            <a:avLst/>
          </a:prstGeom>
        </p:spPr>
      </p:pic>
      <p:pic>
        <p:nvPicPr>
          <p:cNvPr id="1012465769" name="Image 3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87913" y="5274866"/>
            <a:ext cx="1292971" cy="359561"/>
          </a:xfrm>
          <a:prstGeom prst="rect">
            <a:avLst/>
          </a:prstGeom>
        </p:spPr>
      </p:pic>
      <p:pic>
        <p:nvPicPr>
          <p:cNvPr id="201559034" name="Image 3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165856" y="4619738"/>
            <a:ext cx="1246973" cy="431643"/>
          </a:xfrm>
          <a:prstGeom prst="rect">
            <a:avLst/>
          </a:prstGeom>
        </p:spPr>
      </p:pic>
      <p:pic>
        <p:nvPicPr>
          <p:cNvPr id="1328417541" name="Image 3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543443" y="1997365"/>
            <a:ext cx="577581" cy="433185"/>
          </a:xfrm>
          <a:prstGeom prst="rect">
            <a:avLst/>
          </a:prstGeom>
        </p:spPr>
      </p:pic>
      <p:pic>
        <p:nvPicPr>
          <p:cNvPr id="1747517554" name="Image 3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880399" y="2673298"/>
            <a:ext cx="1397999" cy="524250"/>
          </a:xfrm>
          <a:prstGeom prst="rect">
            <a:avLst/>
          </a:prstGeom>
        </p:spPr>
      </p:pic>
      <p:pic>
        <p:nvPicPr>
          <p:cNvPr id="16966937" name="Image 3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425077" y="2798631"/>
            <a:ext cx="765607" cy="779005"/>
          </a:xfrm>
          <a:prstGeom prst="rect">
            <a:avLst/>
          </a:prstGeom>
        </p:spPr>
      </p:pic>
      <p:pic>
        <p:nvPicPr>
          <p:cNvPr id="1948334007" name="Image 3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476765" y="2896140"/>
            <a:ext cx="1799979" cy="1223570"/>
          </a:xfrm>
          <a:prstGeom prst="rect">
            <a:avLst/>
          </a:prstGeom>
        </p:spPr>
      </p:pic>
      <p:pic>
        <p:nvPicPr>
          <p:cNvPr id="808841476" name="Image 37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852895" y="2708997"/>
            <a:ext cx="1518206" cy="301131"/>
          </a:xfrm>
          <a:prstGeom prst="rect">
            <a:avLst/>
          </a:prstGeom>
        </p:spPr>
      </p:pic>
      <p:pic>
        <p:nvPicPr>
          <p:cNvPr id="1327408681" name="Image 38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029689" y="4359659"/>
            <a:ext cx="1164621" cy="339559"/>
          </a:xfrm>
          <a:prstGeom prst="rect">
            <a:avLst/>
          </a:prstGeom>
        </p:spPr>
      </p:pic>
      <p:pic>
        <p:nvPicPr>
          <p:cNvPr id="2016519251" name="Image 39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920579" y="1960567"/>
            <a:ext cx="1691214" cy="1149635"/>
          </a:xfrm>
          <a:prstGeom prst="rect">
            <a:avLst/>
          </a:prstGeom>
        </p:spPr>
      </p:pic>
      <p:pic>
        <p:nvPicPr>
          <p:cNvPr id="773784786" name="Image 40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0349499" y="4531673"/>
            <a:ext cx="1377630" cy="354924"/>
          </a:xfrm>
          <a:prstGeom prst="rect">
            <a:avLst/>
          </a:prstGeom>
        </p:spPr>
      </p:pic>
      <p:pic>
        <p:nvPicPr>
          <p:cNvPr id="1871522063" name="Image 4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271638" y="4850338"/>
            <a:ext cx="1570321" cy="1067454"/>
          </a:xfrm>
          <a:prstGeom prst="rect">
            <a:avLst/>
          </a:prstGeom>
        </p:spPr>
      </p:pic>
      <p:sp>
        <p:nvSpPr>
          <p:cNvPr id="1020795965" name="Rectangle 43"/>
          <p:cNvSpPr/>
          <p:nvPr/>
        </p:nvSpPr>
        <p:spPr bwMode="auto">
          <a:xfrm>
            <a:off x="9007858" y="4351536"/>
            <a:ext cx="524512" cy="914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*</a:t>
            </a:r>
            <a:endParaRPr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74138699" name="Rectangle 44"/>
          <p:cNvSpPr/>
          <p:nvPr/>
        </p:nvSpPr>
        <p:spPr bwMode="auto">
          <a:xfrm>
            <a:off x="9041097" y="4941365"/>
            <a:ext cx="524512" cy="914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*</a:t>
            </a:r>
            <a:endParaRPr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64366220" name="Rectangle 46"/>
          <p:cNvSpPr/>
          <p:nvPr/>
        </p:nvSpPr>
        <p:spPr bwMode="auto">
          <a:xfrm>
            <a:off x="8515914" y="4899199"/>
            <a:ext cx="455801" cy="396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ou</a:t>
            </a:r>
            <a:endParaRPr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01960195" name=" 801960194"/>
          <p:cNvSpPr/>
          <p:nvPr/>
        </p:nvSpPr>
        <p:spPr bwMode="auto">
          <a:xfrm>
            <a:off x="16318059" y="-3343050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810196227" name="Image 1810196226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0732093" y="2576418"/>
            <a:ext cx="1061268" cy="920459"/>
          </a:xfrm>
          <a:prstGeom prst="rect">
            <a:avLst/>
          </a:prstGeom>
        </p:spPr>
      </p:pic>
      <p:pic>
        <p:nvPicPr>
          <p:cNvPr id="746587006" name="Image 74658700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0300901" y="1948313"/>
            <a:ext cx="821711" cy="821711"/>
          </a:xfrm>
          <a:prstGeom prst="rect">
            <a:avLst/>
          </a:prstGeom>
        </p:spPr>
      </p:pic>
      <p:pic>
        <p:nvPicPr>
          <p:cNvPr id="1044247964" name="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 flipH="0" flipV="0">
            <a:off x="6119511" y="3157391"/>
            <a:ext cx="984972" cy="984972"/>
          </a:xfrm>
          <a:prstGeom prst="rect">
            <a:avLst/>
          </a:prstGeom>
        </p:spPr>
      </p:pic>
      <p:sp>
        <p:nvSpPr>
          <p:cNvPr id="1926084234" name="Rectangle 43"/>
          <p:cNvSpPr/>
          <p:nvPr/>
        </p:nvSpPr>
        <p:spPr bwMode="auto">
          <a:xfrm>
            <a:off x="6842229" y="3110202"/>
            <a:ext cx="524511" cy="914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*</a:t>
            </a:r>
            <a:endParaRPr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3210748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De l’usine logicielle à la forge logicielle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501629657" name="Espace réservé du contenu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La forge logicielle EST le même outil que l'usine logicielle.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Il suffit de déclarer un dépôt public pour qu'ils devienne accessible.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Ceci doit se faire :</a:t>
            </a:r>
            <a:endParaRPr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bg1"/>
                </a:solidFill>
              </a:rPr>
              <a:t>Par le Chef de Projet / Produit et sous sa responsabilité.</a:t>
            </a:r>
            <a:endParaRPr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bg1"/>
                </a:solidFill>
              </a:rPr>
              <a:t>Systématiquement pour les projets de développements spécifiques (sauf risque de sécurité), pour respecter la délibération du 18/06/18.</a:t>
            </a:r>
            <a:endParaRPr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bg1"/>
                </a:solidFill>
              </a:rPr>
              <a:t>En respectant certaines règles.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329640731" name="Connecteur droit 10"/>
          <p:cNvCxnSpPr>
            <a:cxnSpLocks/>
          </p:cNvCxnSpPr>
          <p:nvPr/>
        </p:nvCxnSpPr>
        <p:spPr bwMode="auto">
          <a:xfrm>
            <a:off x="0" y="5771755"/>
            <a:ext cx="12191999" cy="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8201013" name="Connecteur droit avec flèche 21"/>
          <p:cNvCxnSpPr>
            <a:cxnSpLocks/>
          </p:cNvCxnSpPr>
          <p:nvPr/>
        </p:nvCxnSpPr>
        <p:spPr bwMode="auto">
          <a:xfrm>
            <a:off x="9652799" y="4816123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72275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Forge logicielle</a:t>
            </a:r>
            <a:endParaRPr>
              <a:solidFill>
                <a:schemeClr val="bg1"/>
              </a:solidFill>
            </a:endParaRPr>
          </a:p>
        </p:txBody>
      </p:sp>
      <p:cxnSp>
        <p:nvCxnSpPr>
          <p:cNvPr id="2007598197" name="Connecteur droit 10"/>
          <p:cNvCxnSpPr>
            <a:cxnSpLocks/>
          </p:cNvCxnSpPr>
          <p:nvPr/>
        </p:nvCxnSpPr>
        <p:spPr bwMode="auto">
          <a:xfrm>
            <a:off x="0" y="3789000"/>
            <a:ext cx="12192000" cy="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3737424" name="Rectangle à coins arrondis 11"/>
          <p:cNvSpPr/>
          <p:nvPr/>
        </p:nvSpPr>
        <p:spPr bwMode="auto">
          <a:xfrm rot="16199969">
            <a:off x="-722973" y="2259505"/>
            <a:ext cx="2399999" cy="3600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bg1"/>
                </a:solidFill>
              </a:rPr>
              <a:t>DevOps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45767919" name="Rectangle à coins arrondis 12"/>
          <p:cNvSpPr/>
          <p:nvPr/>
        </p:nvSpPr>
        <p:spPr bwMode="auto">
          <a:xfrm rot="16199969">
            <a:off x="-377641" y="4602577"/>
            <a:ext cx="1709333" cy="3600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bg1"/>
                </a:solidFill>
              </a:rPr>
              <a:t>Chef de projet</a:t>
            </a:r>
            <a:endParaRPr>
              <a:solidFill>
                <a:schemeClr val="bg1"/>
              </a:solidFill>
            </a:endParaRPr>
          </a:p>
        </p:txBody>
      </p:sp>
      <p:cxnSp>
        <p:nvCxnSpPr>
          <p:cNvPr id="37247815" name="Connecteur droit avec flèche 14"/>
          <p:cNvCxnSpPr>
            <a:cxnSpLocks/>
            <a:stCxn id="1975904724" idx="3"/>
          </p:cNvCxnSpPr>
          <p:nvPr/>
        </p:nvCxnSpPr>
        <p:spPr bwMode="auto">
          <a:xfrm>
            <a:off x="2985598" y="2497637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2382746" name="Connecteur droit avec flèche 15"/>
          <p:cNvCxnSpPr>
            <a:cxnSpLocks/>
          </p:cNvCxnSpPr>
          <p:nvPr/>
        </p:nvCxnSpPr>
        <p:spPr bwMode="auto">
          <a:xfrm>
            <a:off x="5207999" y="2497637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34003479" name="Connecteur droit avec flèche 16"/>
          <p:cNvCxnSpPr>
            <a:cxnSpLocks/>
            <a:endCxn id="952490599" idx="1"/>
          </p:cNvCxnSpPr>
          <p:nvPr/>
        </p:nvCxnSpPr>
        <p:spPr bwMode="auto">
          <a:xfrm>
            <a:off x="7430400" y="2497637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5712052" name="Connecteur droit avec flèche 17"/>
          <p:cNvCxnSpPr>
            <a:cxnSpLocks/>
            <a:stCxn id="952490599" idx="3"/>
            <a:endCxn id="453533796" idx="1"/>
          </p:cNvCxnSpPr>
          <p:nvPr/>
        </p:nvCxnSpPr>
        <p:spPr bwMode="auto">
          <a:xfrm>
            <a:off x="9652799" y="2497637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2651579" name="Connecteur droit avec flèche 18"/>
          <p:cNvCxnSpPr>
            <a:cxnSpLocks/>
          </p:cNvCxnSpPr>
          <p:nvPr/>
        </p:nvCxnSpPr>
        <p:spPr bwMode="auto">
          <a:xfrm>
            <a:off x="7430400" y="4869000"/>
            <a:ext cx="585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75904724" name="Rectangle à coins arrondis 4"/>
          <p:cNvSpPr/>
          <p:nvPr/>
        </p:nvSpPr>
        <p:spPr bwMode="auto">
          <a:xfrm>
            <a:off x="1348799" y="1417637"/>
            <a:ext cx="1636799" cy="2160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Poste du développeur</a:t>
            </a:r>
            <a:endParaRPr sz="1300">
              <a:solidFill>
                <a:schemeClr val="bg1"/>
              </a:solidFill>
            </a:endParaRPr>
          </a:p>
        </p:txBody>
      </p:sp>
      <p:sp>
        <p:nvSpPr>
          <p:cNvPr id="952490599" name="Rectangle à coins arrondis 7"/>
          <p:cNvSpPr/>
          <p:nvPr/>
        </p:nvSpPr>
        <p:spPr bwMode="auto">
          <a:xfrm>
            <a:off x="8016000" y="1417637"/>
            <a:ext cx="1636799" cy="2160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Création d'images de containers</a:t>
            </a:r>
            <a:endParaRPr sz="1300">
              <a:solidFill>
                <a:schemeClr val="bg1"/>
              </a:solidFill>
            </a:endParaRPr>
          </a:p>
        </p:txBody>
      </p:sp>
      <p:sp>
        <p:nvSpPr>
          <p:cNvPr id="453533796" name="Rectangle à coins arrondis 8"/>
          <p:cNvSpPr/>
          <p:nvPr/>
        </p:nvSpPr>
        <p:spPr bwMode="auto">
          <a:xfrm>
            <a:off x="10238400" y="1417637"/>
            <a:ext cx="1636799" cy="2160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Intégration ou déploiement</a:t>
            </a:r>
            <a:endParaRPr sz="1300">
              <a:solidFill>
                <a:schemeClr val="bg1"/>
              </a:solidFill>
            </a:endParaRPr>
          </a:p>
        </p:txBody>
      </p:sp>
      <p:sp>
        <p:nvSpPr>
          <p:cNvPr id="1724048443" name="Rectangle à coins arrondis 6"/>
          <p:cNvSpPr/>
          <p:nvPr/>
        </p:nvSpPr>
        <p:spPr bwMode="auto">
          <a:xfrm>
            <a:off x="5793599" y="1417637"/>
            <a:ext cx="1636799" cy="4531361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Qualimétrie / Sécurité des </a:t>
            </a:r>
            <a:r>
              <a:rPr lang="fr-FR" sz="1200">
                <a:solidFill>
                  <a:schemeClr val="bg1"/>
                </a:solidFill>
              </a:rPr>
              <a:t>dépendances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825308954" name="Rectangle à coins arrondis 5"/>
          <p:cNvSpPr/>
          <p:nvPr/>
        </p:nvSpPr>
        <p:spPr bwMode="auto">
          <a:xfrm>
            <a:off x="3571200" y="1417637"/>
            <a:ext cx="1636799" cy="5337336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Dépôt de code</a:t>
            </a:r>
            <a:endParaRPr sz="1300">
              <a:solidFill>
                <a:schemeClr val="bg1"/>
              </a:solidFill>
            </a:endParaRPr>
          </a:p>
        </p:txBody>
      </p:sp>
      <p:sp>
        <p:nvSpPr>
          <p:cNvPr id="204911426" name="Rectangle à coins arrondis 19"/>
          <p:cNvSpPr/>
          <p:nvPr/>
        </p:nvSpPr>
        <p:spPr bwMode="auto">
          <a:xfrm>
            <a:off x="8016000" y="3947983"/>
            <a:ext cx="1636799" cy="2001015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Suivi des recettes</a:t>
            </a:r>
            <a:endParaRPr sz="1300">
              <a:solidFill>
                <a:schemeClr val="bg1"/>
              </a:solidFill>
            </a:endParaRPr>
          </a:p>
        </p:txBody>
      </p:sp>
      <p:sp>
        <p:nvSpPr>
          <p:cNvPr id="732008420" name="Rectangle à coins arrondis 20"/>
          <p:cNvSpPr/>
          <p:nvPr/>
        </p:nvSpPr>
        <p:spPr bwMode="auto">
          <a:xfrm>
            <a:off x="10238400" y="3947983"/>
            <a:ext cx="1636799" cy="2001015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300">
                <a:solidFill>
                  <a:schemeClr val="bg1"/>
                </a:solidFill>
              </a:rPr>
              <a:t>Suivi des anomalies</a:t>
            </a:r>
            <a:endParaRPr sz="1300">
              <a:solidFill>
                <a:schemeClr val="bg1"/>
              </a:solidFill>
            </a:endParaRPr>
          </a:p>
        </p:txBody>
      </p:sp>
      <p:pic>
        <p:nvPicPr>
          <p:cNvPr id="2008600926" name="Image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05890" y="2954735"/>
            <a:ext cx="726480" cy="466794"/>
          </a:xfrm>
          <a:prstGeom prst="rect">
            <a:avLst/>
          </a:prstGeom>
        </p:spPr>
      </p:pic>
      <p:pic>
        <p:nvPicPr>
          <p:cNvPr id="1623641514" name="Image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66305" y="2106823"/>
            <a:ext cx="741394" cy="232528"/>
          </a:xfrm>
          <a:prstGeom prst="rect">
            <a:avLst/>
          </a:prstGeom>
        </p:spPr>
      </p:pic>
      <p:pic>
        <p:nvPicPr>
          <p:cNvPr id="1751005754" name="Image 2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48104" y="5686045"/>
            <a:ext cx="1057302" cy="843863"/>
          </a:xfrm>
          <a:prstGeom prst="rect">
            <a:avLst/>
          </a:prstGeom>
        </p:spPr>
      </p:pic>
      <p:pic>
        <p:nvPicPr>
          <p:cNvPr id="2131893881" name="Image 2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43443" y="2434451"/>
            <a:ext cx="829549" cy="381129"/>
          </a:xfrm>
          <a:prstGeom prst="rect">
            <a:avLst/>
          </a:prstGeom>
        </p:spPr>
      </p:pic>
      <p:pic>
        <p:nvPicPr>
          <p:cNvPr id="365974042" name="Image 3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187913" y="5274866"/>
            <a:ext cx="1292971" cy="359561"/>
          </a:xfrm>
          <a:prstGeom prst="rect">
            <a:avLst/>
          </a:prstGeom>
        </p:spPr>
      </p:pic>
      <p:pic>
        <p:nvPicPr>
          <p:cNvPr id="577478642" name="Image 3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165856" y="4619738"/>
            <a:ext cx="1246972" cy="431643"/>
          </a:xfrm>
          <a:prstGeom prst="rect">
            <a:avLst/>
          </a:prstGeom>
        </p:spPr>
      </p:pic>
      <p:pic>
        <p:nvPicPr>
          <p:cNvPr id="753573552" name="Image 3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543443" y="1997365"/>
            <a:ext cx="577580" cy="433185"/>
          </a:xfrm>
          <a:prstGeom prst="rect">
            <a:avLst/>
          </a:prstGeom>
        </p:spPr>
      </p:pic>
      <p:pic>
        <p:nvPicPr>
          <p:cNvPr id="866444955" name="Image 3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880399" y="2673298"/>
            <a:ext cx="1397999" cy="524250"/>
          </a:xfrm>
          <a:prstGeom prst="rect">
            <a:avLst/>
          </a:prstGeom>
        </p:spPr>
      </p:pic>
      <p:pic>
        <p:nvPicPr>
          <p:cNvPr id="982114553" name="Image 35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425075" y="2798631"/>
            <a:ext cx="765607" cy="779005"/>
          </a:xfrm>
          <a:prstGeom prst="rect">
            <a:avLst/>
          </a:prstGeom>
        </p:spPr>
      </p:pic>
      <p:pic>
        <p:nvPicPr>
          <p:cNvPr id="1065896681" name="Image 3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476765" y="3071533"/>
            <a:ext cx="1799979" cy="1223570"/>
          </a:xfrm>
          <a:prstGeom prst="rect">
            <a:avLst/>
          </a:prstGeom>
        </p:spPr>
      </p:pic>
      <p:pic>
        <p:nvPicPr>
          <p:cNvPr id="541457057" name="Image 37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5852895" y="2708997"/>
            <a:ext cx="1518205" cy="301131"/>
          </a:xfrm>
          <a:prstGeom prst="rect">
            <a:avLst/>
          </a:prstGeom>
        </p:spPr>
      </p:pic>
      <p:pic>
        <p:nvPicPr>
          <p:cNvPr id="1382514806" name="Image 38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6029688" y="4359659"/>
            <a:ext cx="1164620" cy="339559"/>
          </a:xfrm>
          <a:prstGeom prst="rect">
            <a:avLst/>
          </a:prstGeom>
        </p:spPr>
      </p:pic>
      <p:pic>
        <p:nvPicPr>
          <p:cNvPr id="173474057" name="Image 39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920578" y="1960567"/>
            <a:ext cx="1691212" cy="1149634"/>
          </a:xfrm>
          <a:prstGeom prst="rect">
            <a:avLst/>
          </a:prstGeom>
        </p:spPr>
      </p:pic>
      <p:pic>
        <p:nvPicPr>
          <p:cNvPr id="1184033429" name="Image 40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0349499" y="4531673"/>
            <a:ext cx="1377630" cy="354924"/>
          </a:xfrm>
          <a:prstGeom prst="rect">
            <a:avLst/>
          </a:prstGeom>
        </p:spPr>
      </p:pic>
      <p:pic>
        <p:nvPicPr>
          <p:cNvPr id="1425738008" name="Image 41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0271638" y="4850338"/>
            <a:ext cx="1570320" cy="1067454"/>
          </a:xfrm>
          <a:prstGeom prst="rect">
            <a:avLst/>
          </a:prstGeom>
        </p:spPr>
      </p:pic>
      <p:sp>
        <p:nvSpPr>
          <p:cNvPr id="1725042111" name="Rectangle 43"/>
          <p:cNvSpPr/>
          <p:nvPr/>
        </p:nvSpPr>
        <p:spPr bwMode="auto">
          <a:xfrm>
            <a:off x="9007859" y="4351536"/>
            <a:ext cx="524511" cy="914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*</a:t>
            </a:r>
            <a:endParaRPr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76157101" name="Rectangle 44"/>
          <p:cNvSpPr/>
          <p:nvPr/>
        </p:nvSpPr>
        <p:spPr bwMode="auto">
          <a:xfrm>
            <a:off x="9041096" y="4941365"/>
            <a:ext cx="524511" cy="914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*</a:t>
            </a:r>
            <a:endParaRPr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68418545" name="Rectangle 46"/>
          <p:cNvSpPr/>
          <p:nvPr/>
        </p:nvSpPr>
        <p:spPr bwMode="auto">
          <a:xfrm>
            <a:off x="8515914" y="4899199"/>
            <a:ext cx="455800" cy="3962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ou</a:t>
            </a:r>
            <a:endParaRPr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76891517" name=" 276891516"/>
          <p:cNvSpPr/>
          <p:nvPr/>
        </p:nvSpPr>
        <p:spPr bwMode="auto">
          <a:xfrm>
            <a:off x="16318060" y="-3343050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629445372" name="Rectangle à coins arrondis 12"/>
          <p:cNvSpPr/>
          <p:nvPr/>
        </p:nvSpPr>
        <p:spPr bwMode="auto">
          <a:xfrm rot="16199969">
            <a:off x="179191" y="5943394"/>
            <a:ext cx="858473" cy="73214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bg1"/>
                </a:solidFill>
              </a:rPr>
              <a:t>Grand </a:t>
            </a:r>
            <a:endParaRPr/>
          </a:p>
          <a:p>
            <a:pPr algn="ctr">
              <a:defRPr/>
            </a:pPr>
            <a:r>
              <a:rPr lang="fr-FR">
                <a:solidFill>
                  <a:schemeClr val="bg1"/>
                </a:solidFill>
              </a:rPr>
              <a:t>Public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197497892" name="Image 1197497891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0300901" y="1948312"/>
            <a:ext cx="821710" cy="821710"/>
          </a:xfrm>
          <a:prstGeom prst="rect">
            <a:avLst/>
          </a:prstGeom>
        </p:spPr>
      </p:pic>
      <p:pic>
        <p:nvPicPr>
          <p:cNvPr id="2007093820" name="Image 2007093819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10732092" y="2576417"/>
            <a:ext cx="1061267" cy="920459"/>
          </a:xfrm>
          <a:prstGeom prst="rect">
            <a:avLst/>
          </a:prstGeom>
        </p:spPr>
      </p:pic>
      <p:pic>
        <p:nvPicPr>
          <p:cNvPr id="876478295" name="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 flipH="0" flipV="0">
            <a:off x="6119511" y="3157391"/>
            <a:ext cx="984971" cy="984971"/>
          </a:xfrm>
          <a:prstGeom prst="rect">
            <a:avLst/>
          </a:prstGeom>
        </p:spPr>
      </p:pic>
      <p:sp>
        <p:nvSpPr>
          <p:cNvPr id="1234009518" name="Rectangle 43"/>
          <p:cNvSpPr/>
          <p:nvPr/>
        </p:nvSpPr>
        <p:spPr bwMode="auto">
          <a:xfrm>
            <a:off x="6842245" y="3110202"/>
            <a:ext cx="524512" cy="914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*</a:t>
            </a:r>
            <a:endParaRPr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0604038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Forge logicielle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80536286" name="Espace réservé du contenu 4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Règles de publication des projets</a:t>
            </a:r>
            <a:endParaRPr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bg1"/>
                </a:solidFill>
              </a:rPr>
              <a:t>le projet doit pouvoir être compilé ou interprété et doit pouvoir être démarré sur une infrastructure générique, indépendante du contexte de la Métropole de Lyon,</a:t>
            </a:r>
            <a:endParaRPr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bg1"/>
                </a:solidFill>
              </a:rPr>
              <a:t>le projet est documenté, la documentation intègre au minimum les éléments permettant de construire et démarrer le projet,</a:t>
            </a:r>
            <a:endParaRPr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bg1"/>
                </a:solidFill>
              </a:rPr>
              <a:t>le code source a fait l'objet d'une analyse automatique de code source sans défauts majeurs relevés.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Licences : AGPLv3 (projets à valeurs métier) ou MIT (POCs)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672860" name="Titre 1"/>
          <p:cNvSpPr>
            <a:spLocks noGrp="1"/>
          </p:cNvSpPr>
          <p:nvPr>
            <p:ph type="title"/>
          </p:nvPr>
        </p:nvSpPr>
        <p:spPr bwMode="auto">
          <a:xfrm>
            <a:off x="831847" y="1709735"/>
            <a:ext cx="10515600" cy="2852734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>
                <a:solidFill>
                  <a:schemeClr val="bg2"/>
                </a:solidFill>
              </a:rPr>
              <a:t>Grand Lyon et Self Data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1295757" y="405670"/>
            <a:ext cx="9601527" cy="13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>
                <a:ln w="0"/>
                <a:solidFill>
                  <a:schemeClr val="bg1"/>
                </a:solidFill>
                <a:latin typeface="Bahnschrift"/>
              </a:rPr>
              <a:t>COMPLETER UNE STRATEGIE DE LA DONNEE PUBLIQUE AVEC UNE STRATEGIE DE LA DONNEE PERSONNELLE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0408" y="2034145"/>
            <a:ext cx="8331182" cy="4120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Diagramme 2"/>
          <p:cNvGrpSpPr/>
          <p:nvPr/>
        </p:nvGrpSpPr>
        <p:grpSpPr bwMode="auto">
          <a:xfrm>
            <a:off x="2335808" y="922205"/>
            <a:ext cx="7520384" cy="5013590"/>
            <a:chOff x="0" y="0"/>
            <a:chExt cx="7520384" cy="5013590"/>
          </a:xfrm>
        </p:grpSpPr>
        <p:sp>
          <p:nvSpPr>
            <p:cNvPr id="2" name="Forme 1"/>
            <p:cNvSpPr/>
            <p:nvPr/>
          </p:nvSpPr>
          <p:spPr bwMode="auto">
            <a:xfrm>
              <a:off x="3509512" y="2256115"/>
              <a:ext cx="2757474" cy="2757474"/>
            </a:xfrm>
            <a:prstGeom prst="gear9">
              <a:avLst>
                <a:gd name="adj1" fmla="val 10000"/>
                <a:gd name="adj2" fmla="val 1763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"/>
                </a:rPr>
                <a:t>Enjeux d’intérêt général</a:t>
              </a:r>
              <a:endParaRPr/>
            </a:p>
          </p:txBody>
        </p:sp>
        <p:sp>
          <p:nvSpPr>
            <p:cNvPr id="4" name="Forme 3"/>
            <p:cNvSpPr/>
            <p:nvPr/>
          </p:nvSpPr>
          <p:spPr bwMode="auto">
            <a:xfrm>
              <a:off x="1905163" y="1604348"/>
              <a:ext cx="2005436" cy="2005436"/>
            </a:xfrm>
            <a:prstGeom prst="gear6">
              <a:avLst>
                <a:gd name="adj1" fmla="val 15000"/>
                <a:gd name="adj2" fmla="val 3526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"/>
                </a:rPr>
                <a:t>Enjeux techniques</a:t>
              </a:r>
              <a:endParaRPr/>
            </a:p>
          </p:txBody>
        </p:sp>
        <p:sp>
          <p:nvSpPr>
            <p:cNvPr id="5" name="Forme 4"/>
            <p:cNvSpPr/>
            <p:nvPr/>
          </p:nvSpPr>
          <p:spPr bwMode="auto">
            <a:xfrm rot="20700000">
              <a:off x="3028412" y="220802"/>
              <a:ext cx="1964917" cy="1964917"/>
            </a:xfrm>
            <a:prstGeom prst="gear6">
              <a:avLst>
                <a:gd name="adj1" fmla="val 15000"/>
                <a:gd name="adj2" fmla="val 3526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rot="900000"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>
                  <a:solidFill>
                    <a:schemeClr val="tx1"/>
                  </a:solidFill>
                </a:rPr>
                <a:t>Bénéfices individuels</a:t>
              </a:r>
              <a:endParaRPr lang="fr-FR" sz="1500">
                <a:solidFill>
                  <a:schemeClr val="tx1"/>
                </a:solidFill>
                <a:latin typeface="Bahnschrift"/>
              </a:endParaRPr>
            </a:p>
          </p:txBody>
        </p:sp>
        <p:sp>
          <p:nvSpPr>
            <p:cNvPr id="6" name="Flèche en arc 5"/>
            <p:cNvSpPr/>
            <p:nvPr/>
          </p:nvSpPr>
          <p:spPr bwMode="auto">
            <a:xfrm>
              <a:off x="3306579" y="1834823"/>
              <a:ext cx="3529567" cy="3529567"/>
            </a:xfrm>
            <a:prstGeom prst="circularArrow">
              <a:avLst>
                <a:gd name="adj1" fmla="val 4687"/>
                <a:gd name="adj2" fmla="val 299029"/>
                <a:gd name="adj3" fmla="val 2532778"/>
                <a:gd name="adj4" fmla="val 15825943"/>
                <a:gd name="adj5" fmla="val 5469"/>
              </a:avLst>
            </a:prstGeom>
            <a:gradFill rotWithShape="0">
              <a:gsLst>
                <a:gs pos="100000">
                  <a:srgbClr val="FF00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</p:sp>
        <p:sp>
          <p:nvSpPr>
            <p:cNvPr id="7" name="Forme 6"/>
            <p:cNvSpPr/>
            <p:nvPr/>
          </p:nvSpPr>
          <p:spPr bwMode="auto">
            <a:xfrm>
              <a:off x="1550004" y="1157105"/>
              <a:ext cx="2564451" cy="256445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adFill rotWithShape="0">
              <a:gsLst>
                <a:gs pos="100000">
                  <a:srgbClr val="FF0000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</p:sp>
        <p:sp>
          <p:nvSpPr>
            <p:cNvPr id="8" name="Flèche en arc 7"/>
            <p:cNvSpPr/>
            <p:nvPr/>
          </p:nvSpPr>
          <p:spPr bwMode="auto">
            <a:xfrm>
              <a:off x="2573906" y="-213104"/>
              <a:ext cx="2764994" cy="27649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adFill rotWithShape="0">
              <a:gsLst>
                <a:gs pos="100000">
                  <a:srgbClr val="FF00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</p:sp>
      </p:grpSp>
      <p:sp>
        <p:nvSpPr>
          <p:cNvPr id="12" name="ZoneTexte 11"/>
          <p:cNvSpPr txBox="1"/>
          <p:nvPr/>
        </p:nvSpPr>
        <p:spPr bwMode="auto">
          <a:xfrm>
            <a:off x="1407840" y="314458"/>
            <a:ext cx="9376424" cy="57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>
                <a:solidFill>
                  <a:schemeClr val="bg1"/>
                </a:solidFill>
                <a:latin typeface="Bahnschrift"/>
              </a:rPr>
              <a:t>LE SELF DATA A LA METROPOLE DE LYON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Diagramme 9"/>
          <p:cNvGrpSpPr/>
          <p:nvPr/>
        </p:nvGrpSpPr>
        <p:grpSpPr bwMode="auto">
          <a:xfrm>
            <a:off x="2335808" y="922205"/>
            <a:ext cx="7520384" cy="5013590"/>
            <a:chOff x="0" y="0"/>
            <a:chExt cx="7520384" cy="5013590"/>
          </a:xfrm>
        </p:grpSpPr>
        <p:sp>
          <p:nvSpPr>
            <p:cNvPr id="12" name="Forme 11"/>
            <p:cNvSpPr/>
            <p:nvPr/>
          </p:nvSpPr>
          <p:spPr bwMode="auto">
            <a:xfrm>
              <a:off x="3509512" y="2256115"/>
              <a:ext cx="2757474" cy="2757474"/>
            </a:xfrm>
            <a:prstGeom prst="gear9">
              <a:avLst>
                <a:gd name="adj1" fmla="val 10000"/>
                <a:gd name="adj2" fmla="val 1763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"/>
                </a:rPr>
                <a:t>Enjeux d’intérêt général</a:t>
              </a:r>
              <a:endParaRPr/>
            </a:p>
          </p:txBody>
        </p:sp>
        <p:sp>
          <p:nvSpPr>
            <p:cNvPr id="13" name="Forme 12"/>
            <p:cNvSpPr/>
            <p:nvPr/>
          </p:nvSpPr>
          <p:spPr bwMode="auto">
            <a:xfrm>
              <a:off x="1905163" y="1604348"/>
              <a:ext cx="2005436" cy="2005436"/>
            </a:xfrm>
            <a:prstGeom prst="gear6">
              <a:avLst>
                <a:gd name="adj1" fmla="val 15000"/>
                <a:gd name="adj2" fmla="val 3526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"/>
                </a:rPr>
                <a:t>Enjeux techniques</a:t>
              </a:r>
              <a:endParaRPr/>
            </a:p>
          </p:txBody>
        </p:sp>
        <p:sp>
          <p:nvSpPr>
            <p:cNvPr id="14" name="Forme 13"/>
            <p:cNvSpPr/>
            <p:nvPr/>
          </p:nvSpPr>
          <p:spPr bwMode="auto">
            <a:xfrm rot="20700000">
              <a:off x="3028412" y="220802"/>
              <a:ext cx="1964917" cy="1964917"/>
            </a:xfrm>
            <a:prstGeom prst="gear6">
              <a:avLst>
                <a:gd name="adj1" fmla="val 15000"/>
                <a:gd name="adj2" fmla="val 3526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rot="900000"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>
                  <a:solidFill>
                    <a:schemeClr val="tx1"/>
                  </a:solidFill>
                </a:rPr>
                <a:t>Bénéfices individuels</a:t>
              </a:r>
              <a:endParaRPr lang="fr-FR" sz="1500">
                <a:solidFill>
                  <a:schemeClr val="tx1"/>
                </a:solidFill>
                <a:latin typeface="Bahnschrift"/>
              </a:endParaRPr>
            </a:p>
          </p:txBody>
        </p:sp>
        <p:sp>
          <p:nvSpPr>
            <p:cNvPr id="15" name="Flèche en arc 14"/>
            <p:cNvSpPr/>
            <p:nvPr/>
          </p:nvSpPr>
          <p:spPr bwMode="auto">
            <a:xfrm>
              <a:off x="3306579" y="1834823"/>
              <a:ext cx="3529567" cy="3529567"/>
            </a:xfrm>
            <a:prstGeom prst="circularArrow">
              <a:avLst>
                <a:gd name="adj1" fmla="val 4687"/>
                <a:gd name="adj2" fmla="val 299029"/>
                <a:gd name="adj3" fmla="val 2532778"/>
                <a:gd name="adj4" fmla="val 15825943"/>
                <a:gd name="adj5" fmla="val 5469"/>
              </a:avLst>
            </a:prstGeom>
            <a:gradFill rotWithShape="0">
              <a:gsLst>
                <a:gs pos="100000">
                  <a:srgbClr val="FF00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</p:sp>
        <p:sp>
          <p:nvSpPr>
            <p:cNvPr id="16" name="Forme 15"/>
            <p:cNvSpPr/>
            <p:nvPr/>
          </p:nvSpPr>
          <p:spPr bwMode="auto">
            <a:xfrm>
              <a:off x="1550004" y="1157105"/>
              <a:ext cx="2564451" cy="256445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adFill rotWithShape="0">
              <a:gsLst>
                <a:gs pos="100000">
                  <a:srgbClr val="FF0000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</p:sp>
        <p:sp>
          <p:nvSpPr>
            <p:cNvPr id="17" name="Flèche en arc 16"/>
            <p:cNvSpPr/>
            <p:nvPr/>
          </p:nvSpPr>
          <p:spPr bwMode="auto">
            <a:xfrm>
              <a:off x="2573906" y="-213104"/>
              <a:ext cx="2764994" cy="27649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adFill rotWithShape="0">
              <a:gsLst>
                <a:gs pos="100000">
                  <a:srgbClr val="FF00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</p:sp>
      </p:grpSp>
      <p:sp>
        <p:nvSpPr>
          <p:cNvPr id="2" name="Rectangle à coins arrondis 1"/>
          <p:cNvSpPr/>
          <p:nvPr/>
        </p:nvSpPr>
        <p:spPr bwMode="auto">
          <a:xfrm>
            <a:off x="3741261" y="1448340"/>
            <a:ext cx="1624037" cy="91313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" tIns="3600" rIns="3600" bIns="3600" rtlCol="0" anchor="ctr">
            <a:normAutofit fontScale="62500" lnSpcReduction="20000"/>
          </a:bodyPr>
          <a:lstStyle/>
          <a:p>
            <a:pPr lvl="0">
              <a:defRPr/>
            </a:pPr>
            <a:r>
              <a:rPr lang="fr-FR">
                <a:solidFill>
                  <a:schemeClr val="tx1"/>
                </a:solidFill>
              </a:rPr>
              <a:t>Proposer une plateforme type 'app store' permettant à des partenaires (ex: fournisseurs d'énergie) de proposer des applications</a:t>
            </a:r>
            <a:endParaRPr/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6317975" y="922205"/>
            <a:ext cx="1624037" cy="91313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" tIns="3600" rIns="3600" bIns="3600" rtlCol="0" anchor="ctr">
            <a:normAutofit fontScale="70000" lnSpcReduction="20000"/>
          </a:bodyPr>
          <a:lstStyle/>
          <a:p>
            <a:pPr lvl="0">
              <a:defRPr/>
            </a:pPr>
            <a:r>
              <a:rPr lang="fr-FR">
                <a:solidFill>
                  <a:schemeClr val="tx1"/>
                </a:solidFill>
              </a:rPr>
              <a:t>Services innovants rendus possibles par des croisements de données impossibles autrement.</a:t>
            </a:r>
            <a:endParaRPr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7791543" y="1901937"/>
            <a:ext cx="1624037" cy="913137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" tIns="3600" rIns="3600" bIns="3600" rtlCol="0" anchor="ctr">
            <a:normAutofit fontScale="55000" lnSpcReduction="20000"/>
          </a:bodyPr>
          <a:lstStyle/>
          <a:p>
            <a:pPr lvl="0">
              <a:defRPr/>
            </a:pPr>
            <a:r>
              <a:rPr lang="fr-FR">
                <a:solidFill>
                  <a:schemeClr val="tx1"/>
                </a:solidFill>
              </a:rPr>
              <a:t>Apporter des éléments de "quantification du soit" permettant de favoriser des comportements individuels plus économiques et écologiques</a:t>
            </a:r>
            <a:endParaRPr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6056258" y="2722932"/>
            <a:ext cx="1624037" cy="913137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" tIns="3600" rIns="3600" bIns="3600" rtlCol="0" anchor="ctr">
            <a:normAutofit fontScale="62500" lnSpcReduction="20000"/>
          </a:bodyPr>
          <a:lstStyle/>
          <a:p>
            <a:pPr lvl="0">
              <a:defRPr/>
            </a:pPr>
            <a:r>
              <a:rPr lang="fr-FR">
                <a:solidFill>
                  <a:schemeClr val="tx1"/>
                </a:solidFill>
              </a:rPr>
              <a:t>"Hygiène de vie numérique" des citoyens :  questionnement du rapports aux données personnelles et au GAFAMs, alternatives</a:t>
            </a:r>
            <a:endParaRPr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929243" y="3761258"/>
            <a:ext cx="1624037" cy="91313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" tIns="3600" rIns="3600" bIns="3600" rtlCol="0" anchor="ctr">
            <a:normAutofit fontScale="62500" lnSpcReduction="20000"/>
          </a:bodyPr>
          <a:lstStyle/>
          <a:p>
            <a:pPr lvl="0">
              <a:defRPr/>
            </a:pPr>
            <a:r>
              <a:rPr lang="fr-FR">
                <a:solidFill>
                  <a:schemeClr val="tx1"/>
                </a:solidFill>
              </a:rPr>
              <a:t>Brique technique permettant de gérer nativement les données personnelles en conformité avec le RGPD … et avec élégance !</a:t>
            </a:r>
            <a:endParaRPr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8532856" y="3626910"/>
            <a:ext cx="1624037" cy="913137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" tIns="3600" rIns="3600" bIns="3600" rtlCol="0" anchor="ctr">
            <a:normAutofit fontScale="70000" lnSpcReduction="20000"/>
          </a:bodyPr>
          <a:lstStyle/>
          <a:p>
            <a:pPr lvl="0">
              <a:defRPr/>
            </a:pPr>
            <a:r>
              <a:rPr lang="fr-FR">
                <a:solidFill>
                  <a:schemeClr val="tx1"/>
                </a:solidFill>
              </a:rPr>
              <a:t>Contribution de ces services à un optimum collectif par des changements de comportements</a:t>
            </a:r>
            <a:endParaRPr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4789754" y="4674395"/>
            <a:ext cx="1624037" cy="913137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" tIns="3600" rIns="3600" bIns="3600" rtlCol="0" anchor="ctr">
            <a:normAutofit fontScale="70000" lnSpcReduction="20000"/>
          </a:bodyPr>
          <a:lstStyle/>
          <a:p>
            <a:pPr lvl="0">
              <a:defRPr/>
            </a:pPr>
            <a:r>
              <a:rPr lang="fr-FR">
                <a:solidFill>
                  <a:schemeClr val="tx1"/>
                </a:solidFill>
              </a:rPr>
              <a:t>Amélioration de la confiance dans les administrations, par la compréhension des usages des données</a:t>
            </a:r>
            <a:endParaRPr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129994" y="5586374"/>
            <a:ext cx="1624037" cy="91313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" tIns="3600" rIns="3600" bIns="3600" rtlCol="0" anchor="ctr">
            <a:normAutofit fontScale="62500" lnSpcReduction="20000"/>
          </a:bodyPr>
          <a:lstStyle/>
          <a:p>
            <a:pPr lvl="0">
              <a:defRPr/>
            </a:pPr>
            <a:r>
              <a:rPr lang="fr-FR">
                <a:solidFill>
                  <a:schemeClr val="tx1"/>
                </a:solidFill>
              </a:rPr>
              <a:t>Mise en commun de données anonymisées/ banalisées pour réaliser des études d'intérêt général</a:t>
            </a:r>
            <a:endParaRPr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1407841" y="314459"/>
            <a:ext cx="9376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>
                <a:solidFill>
                  <a:schemeClr val="bg1"/>
                </a:solidFill>
                <a:latin typeface="Bahnschrift"/>
              </a:rPr>
              <a:t>LE SELF DATA A LA METROPOLE DE LYON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6973390" name="ZoneTexte 10"/>
          <p:cNvSpPr txBox="1"/>
          <p:nvPr/>
        </p:nvSpPr>
        <p:spPr bwMode="auto">
          <a:xfrm>
            <a:off x="1407840" y="314458"/>
            <a:ext cx="9379772" cy="106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>
                <a:solidFill>
                  <a:schemeClr val="bg1"/>
                </a:solidFill>
                <a:latin typeface="Bahnschrift"/>
              </a:rPr>
              <a:t>LE CLOUD PERSONNEL COMME "EXTENSION" DE L’INDIVIDU</a:t>
            </a:r>
            <a:endParaRPr/>
          </a:p>
        </p:txBody>
      </p:sp>
      <p:sp>
        <p:nvSpPr>
          <p:cNvPr id="1271524499" name="Rectangle 3"/>
          <p:cNvSpPr/>
          <p:nvPr/>
        </p:nvSpPr>
        <p:spPr bwMode="auto">
          <a:xfrm>
            <a:off x="2530224" y="1422564"/>
            <a:ext cx="7058525" cy="46921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fr-FR" sz="2800">
                <a:solidFill>
                  <a:srgbClr val="FFFFFF"/>
                </a:solidFill>
                <a:latin typeface="Roboto Mono"/>
              </a:rPr>
              <a:t>Voir le cloud personnel comme un smartphone sans smartphone (et sans espions)</a:t>
            </a:r>
            <a:endParaRPr/>
          </a:p>
          <a:p>
            <a:pPr>
              <a:defRPr/>
            </a:pPr>
            <a:endParaRPr lang="fr-FR" sz="2800">
              <a:solidFill>
                <a:srgbClr val="FFFFFF"/>
              </a:solidFill>
              <a:latin typeface="Roboto Mono"/>
            </a:endParaRPr>
          </a:p>
          <a:p>
            <a:pPr>
              <a:defRPr/>
            </a:pPr>
            <a:r>
              <a:rPr lang="fr-FR" sz="2800">
                <a:solidFill>
                  <a:srgbClr val="FFFFFF"/>
                </a:solidFill>
                <a:latin typeface="Roboto Mono"/>
              </a:rPr>
              <a:t>Ne s'oppose pas (mais complète) au modèle "APIs" du type Mon France Connect </a:t>
            </a:r>
            <a:endParaRPr/>
          </a:p>
          <a:p>
            <a:pPr>
              <a:defRPr/>
            </a:pPr>
            <a:endParaRPr lang="fr-FR" sz="2800">
              <a:solidFill>
                <a:srgbClr val="FFFFFF"/>
              </a:solidFill>
              <a:latin typeface="Roboto Mono"/>
            </a:endParaRPr>
          </a:p>
          <a:p>
            <a:pPr>
              <a:defRPr/>
            </a:pPr>
            <a:r>
              <a:rPr lang="fr-FR" sz="2800">
                <a:solidFill>
                  <a:srgbClr val="FFFFFF"/>
                </a:solidFill>
                <a:latin typeface="Roboto Mono"/>
              </a:rPr>
              <a:t>Indispensable dans certains cas : bancaire (pas d'APIs), services ne permettant pas le partage "à la volée" de données, ou volumétrie importante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9435808" name="ZoneTexte 10"/>
          <p:cNvSpPr txBox="1"/>
          <p:nvPr/>
        </p:nvSpPr>
        <p:spPr bwMode="auto">
          <a:xfrm>
            <a:off x="1407840" y="314458"/>
            <a:ext cx="9381463" cy="57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 cap="all">
                <a:solidFill>
                  <a:schemeClr val="bg1"/>
                </a:solidFill>
                <a:latin typeface="Bahnschrift"/>
              </a:rPr>
              <a:t>Stratégie Technique de la Métropole</a:t>
            </a:r>
            <a:endParaRPr lang="fr-FR" sz="320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624374185" name="Rectangle 3"/>
          <p:cNvSpPr/>
          <p:nvPr/>
        </p:nvSpPr>
        <p:spPr bwMode="auto">
          <a:xfrm>
            <a:off x="2569310" y="1123207"/>
            <a:ext cx="7058525" cy="46921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fr-FR" sz="3200">
                <a:solidFill>
                  <a:srgbClr val="FFFFFF"/>
                </a:solidFill>
                <a:latin typeface="Roboto Mono"/>
              </a:rPr>
              <a:t>Choix du produit Cozy : français, libre et souverain</a:t>
            </a:r>
            <a:endParaRPr/>
          </a:p>
          <a:p>
            <a:pPr>
              <a:defRPr/>
            </a:pPr>
            <a:endParaRPr lang="fr-FR" sz="3200">
              <a:solidFill>
                <a:srgbClr val="FFFFFF"/>
              </a:solidFill>
              <a:latin typeface="Roboto Mono"/>
            </a:endParaRPr>
          </a:p>
          <a:p>
            <a:pPr>
              <a:defRPr/>
            </a:pPr>
            <a:r>
              <a:rPr lang="fr-FR" sz="3200">
                <a:solidFill>
                  <a:srgbClr val="FFFFFF"/>
                </a:solidFill>
                <a:latin typeface="Roboto Mono"/>
              </a:rPr>
              <a:t>Très pointu technologiquement (comparable à des services "GAFAM")</a:t>
            </a:r>
            <a:endParaRPr/>
          </a:p>
          <a:p>
            <a:pPr>
              <a:defRPr/>
            </a:pPr>
            <a:endParaRPr lang="fr-FR" sz="3200">
              <a:solidFill>
                <a:srgbClr val="FFFFFF"/>
              </a:solidFill>
              <a:latin typeface="Roboto Mono"/>
            </a:endParaRPr>
          </a:p>
          <a:p>
            <a:pPr>
              <a:defRPr/>
            </a:pPr>
            <a:r>
              <a:rPr lang="fr-FR" sz="3200">
                <a:solidFill>
                  <a:srgbClr val="FFFFFF"/>
                </a:solidFill>
                <a:latin typeface="Roboto Mono"/>
              </a:rPr>
              <a:t>Déploiement dans nos infrastructures pour le test et de développement (maîtrise et souveraineté), passage à l'échelle avec un partenaire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2069061" name="Titre 1"/>
          <p:cNvSpPr>
            <a:spLocks noGrp="1"/>
          </p:cNvSpPr>
          <p:nvPr>
            <p:ph type="title"/>
          </p:nvPr>
        </p:nvSpPr>
        <p:spPr bwMode="auto">
          <a:xfrm>
            <a:off x="838198" y="20483"/>
            <a:ext cx="10515600" cy="1147096"/>
          </a:xfrm>
        </p:spPr>
        <p:txBody>
          <a:bodyPr anchor="b"/>
          <a:lstStyle>
            <a:lvl1pPr>
              <a:defRPr sz="6000"/>
            </a:lvl1pPr>
          </a:lstStyle>
          <a:p>
            <a:pPr algn="ctr">
              <a:defRPr/>
            </a:pPr>
            <a:r>
              <a:rPr b="1" u="none">
                <a:solidFill>
                  <a:schemeClr val="bg1"/>
                </a:solidFill>
              </a:rPr>
              <a:t>Grand Lyon et Open Data</a:t>
            </a:r>
            <a:endParaRPr/>
          </a:p>
        </p:txBody>
      </p:sp>
      <p:sp>
        <p:nvSpPr>
          <p:cNvPr id="2081312503" name="Espace réservé du contenu 2"/>
          <p:cNvSpPr>
            <a:spLocks noGrp="1"/>
          </p:cNvSpPr>
          <p:nvPr/>
        </p:nvSpPr>
        <p:spPr bwMode="auto">
          <a:xfrm>
            <a:off x="838198" y="1825624"/>
            <a:ext cx="10515600" cy="435133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chemeClr val="bg1"/>
                </a:solidFill>
              </a:rPr>
              <a:t>Qu’est-ce que la plateforme data ?</a:t>
            </a:r>
            <a:endParaRPr/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  <a:p>
            <a:pPr lvl="0">
              <a:defRPr/>
            </a:pPr>
            <a:r>
              <a:rPr>
                <a:solidFill>
                  <a:schemeClr val="bg1"/>
                </a:solidFill>
              </a:rPr>
              <a:t>Pourquoi ouvrir les données ?</a:t>
            </a:r>
            <a:endParaRPr/>
          </a:p>
          <a:p>
            <a:pPr lvl="0">
              <a:defRPr/>
            </a:pPr>
            <a:endParaRPr>
              <a:solidFill>
                <a:schemeClr val="bg1"/>
              </a:solidFill>
            </a:endParaRPr>
          </a:p>
          <a:p>
            <a:pPr lvl="0">
              <a:defRPr/>
            </a:pPr>
            <a:r>
              <a:rPr>
                <a:solidFill>
                  <a:schemeClr val="bg1"/>
                </a:solidFill>
              </a:rPr>
              <a:t>Démonstration</a:t>
            </a:r>
            <a:endParaRPr/>
          </a:p>
          <a:p>
            <a:pPr lvl="0">
              <a:defRPr/>
            </a:pPr>
            <a:endParaRPr>
              <a:solidFill>
                <a:schemeClr val="bg1"/>
              </a:solidFill>
            </a:endParaRPr>
          </a:p>
          <a:p>
            <a:pPr lvl="0">
              <a:defRPr/>
            </a:pPr>
            <a:r>
              <a:rPr>
                <a:solidFill>
                  <a:schemeClr val="bg1"/>
                </a:solidFill>
              </a:rPr>
              <a:t>Perspectives et conclusion</a:t>
            </a:r>
            <a:endParaRPr/>
          </a:p>
          <a:p>
            <a:pPr lvl="0">
              <a:defRPr/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064021" name="Rectangle 38064020"/>
          <p:cNvSpPr/>
          <p:nvPr/>
        </p:nvSpPr>
        <p:spPr bwMode="auto">
          <a:xfrm>
            <a:off x="8010241" y="4045564"/>
            <a:ext cx="3615402" cy="1085645"/>
          </a:xfrm>
          <a:prstGeom prst="rect">
            <a:avLst/>
          </a:prstGeom>
          <a:solidFill>
            <a:schemeClr val="bg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4047901" name="Image 62404790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93486" y="755290"/>
            <a:ext cx="1909877" cy="668337"/>
          </a:xfrm>
          <a:prstGeom prst="rect">
            <a:avLst/>
          </a:prstGeom>
        </p:spPr>
      </p:pic>
      <p:pic>
        <p:nvPicPr>
          <p:cNvPr id="1694150550" name="Image 169415054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85483" y="719489"/>
            <a:ext cx="1321382" cy="688308"/>
          </a:xfrm>
          <a:prstGeom prst="rect">
            <a:avLst/>
          </a:prstGeom>
        </p:spPr>
      </p:pic>
      <p:pic>
        <p:nvPicPr>
          <p:cNvPr id="56667927" name="Image 5666792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2679" y="3950058"/>
            <a:ext cx="2286000" cy="1190624"/>
          </a:xfrm>
          <a:prstGeom prst="rect">
            <a:avLst/>
          </a:prstGeom>
        </p:spPr>
      </p:pic>
      <p:pic>
        <p:nvPicPr>
          <p:cNvPr id="2020970829" name="Image 202097082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105274" y="3863309"/>
            <a:ext cx="3457893" cy="1364122"/>
          </a:xfrm>
          <a:prstGeom prst="rect">
            <a:avLst/>
          </a:prstGeom>
        </p:spPr>
      </p:pic>
      <p:pic>
        <p:nvPicPr>
          <p:cNvPr id="1622915429" name="Image 162291542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000897" y="4033274"/>
            <a:ext cx="3616799" cy="1088205"/>
          </a:xfrm>
          <a:prstGeom prst="rect">
            <a:avLst/>
          </a:prstGeom>
        </p:spPr>
      </p:pic>
      <p:sp>
        <p:nvSpPr>
          <p:cNvPr id="1836713610" name="ZoneTexte 1836713609"/>
          <p:cNvSpPr txBox="1"/>
          <p:nvPr/>
        </p:nvSpPr>
        <p:spPr bwMode="auto">
          <a:xfrm flipH="0" flipV="0">
            <a:off x="246854" y="2171289"/>
            <a:ext cx="11788539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>
                <a:solidFill>
                  <a:schemeClr val="bg1"/>
                </a:solidFill>
              </a:rPr>
              <a:t>3 applications en expérimentation nées de la collaboration entre la Métropole et CozyCloud</a:t>
            </a:r>
            <a:endParaRPr/>
          </a:p>
        </p:txBody>
      </p:sp>
      <p:cxnSp>
        <p:nvCxnSpPr>
          <p:cNvPr id="2" name="Connecteur droit 1"/>
          <p:cNvCxnSpPr>
            <a:cxnSpLocks/>
          </p:cNvCxnSpPr>
          <p:nvPr/>
        </p:nvCxnSpPr>
        <p:spPr bwMode="auto">
          <a:xfrm flipH="1">
            <a:off x="2428386" y="2744838"/>
            <a:ext cx="1054559" cy="972983"/>
          </a:xfrm>
          <a:prstGeom prst="line">
            <a:avLst/>
          </a:prstGeom>
          <a:ln w="12699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3269984" name="Connecteur droit 2023269983"/>
          <p:cNvCxnSpPr>
            <a:cxnSpLocks/>
          </p:cNvCxnSpPr>
          <p:nvPr/>
        </p:nvCxnSpPr>
        <p:spPr bwMode="auto">
          <a:xfrm flipH="1">
            <a:off x="6145849" y="2744838"/>
            <a:ext cx="0" cy="972984"/>
          </a:xfrm>
          <a:prstGeom prst="line">
            <a:avLst/>
          </a:prstGeom>
          <a:ln w="12699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8875092" name="Connecteur droit 1788875091"/>
          <p:cNvCxnSpPr>
            <a:cxnSpLocks/>
          </p:cNvCxnSpPr>
          <p:nvPr/>
        </p:nvCxnSpPr>
        <p:spPr bwMode="auto">
          <a:xfrm>
            <a:off x="9116010" y="2744838"/>
            <a:ext cx="1086005" cy="972982"/>
          </a:xfrm>
          <a:prstGeom prst="line">
            <a:avLst/>
          </a:prstGeom>
          <a:ln w="12699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9243051" name="Rectangle 1129243050"/>
          <p:cNvSpPr/>
          <p:nvPr/>
        </p:nvSpPr>
        <p:spPr bwMode="auto">
          <a:xfrm>
            <a:off x="277579" y="2048386"/>
            <a:ext cx="3615402" cy="1085644"/>
          </a:xfrm>
          <a:prstGeom prst="rect">
            <a:avLst/>
          </a:prstGeom>
          <a:solidFill>
            <a:schemeClr val="bg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9537140" name="Image 47953713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8235" y="2036096"/>
            <a:ext cx="3616798" cy="1088204"/>
          </a:xfrm>
          <a:prstGeom prst="rect">
            <a:avLst/>
          </a:prstGeom>
        </p:spPr>
      </p:pic>
      <p:sp>
        <p:nvSpPr>
          <p:cNvPr id="969172008" name="ZoneTexte 6"/>
          <p:cNvSpPr txBox="1"/>
          <p:nvPr/>
        </p:nvSpPr>
        <p:spPr bwMode="auto">
          <a:xfrm>
            <a:off x="216128" y="3502741"/>
            <a:ext cx="3668976" cy="131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2000">
                <a:solidFill>
                  <a:schemeClr val="bg1"/>
                </a:solidFill>
                <a:latin typeface="Bahnschrift"/>
              </a:rPr>
              <a:t>Scanner, libeller, ranger, faire remonter automatiquement et partager ses documents importants.</a:t>
            </a:r>
            <a:endParaRPr/>
          </a:p>
        </p:txBody>
      </p:sp>
      <p:pic>
        <p:nvPicPr>
          <p:cNvPr id="213707793" name="Image 21370779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24712" y="318362"/>
            <a:ext cx="2632925" cy="5850946"/>
          </a:xfrm>
          <a:prstGeom prst="rect">
            <a:avLst/>
          </a:prstGeom>
        </p:spPr>
      </p:pic>
      <p:pic>
        <p:nvPicPr>
          <p:cNvPr id="1905067044" name="Image 1905067043"/>
          <p:cNvPicPr>
            <a:picLocks noChangeAspect="1"/>
          </p:cNvPicPr>
          <p:nvPr/>
        </p:nvPicPr>
        <p:blipFill>
          <a:blip r:embed="rId4"/>
          <a:srcRect l="0" t="72729" r="0" b="0"/>
          <a:stretch/>
        </p:blipFill>
        <p:spPr bwMode="auto">
          <a:xfrm>
            <a:off x="6860058" y="2530560"/>
            <a:ext cx="2632925" cy="1595553"/>
          </a:xfrm>
          <a:prstGeom prst="rect">
            <a:avLst/>
          </a:prstGeom>
        </p:spPr>
      </p:pic>
      <p:pic>
        <p:nvPicPr>
          <p:cNvPr id="1620530298" name="Image 162053029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66267" y="294967"/>
            <a:ext cx="2632925" cy="5850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99482" name="Image 959948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05582" y="1179602"/>
            <a:ext cx="2286997" cy="1191144"/>
          </a:xfrm>
          <a:prstGeom prst="rect">
            <a:avLst/>
          </a:prstGeom>
        </p:spPr>
      </p:pic>
      <p:sp>
        <p:nvSpPr>
          <p:cNvPr id="794387254" name="ZoneTexte 6"/>
          <p:cNvSpPr txBox="1"/>
          <p:nvPr/>
        </p:nvSpPr>
        <p:spPr bwMode="auto">
          <a:xfrm>
            <a:off x="674782" y="3004206"/>
            <a:ext cx="5350070" cy="222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fr-FR" sz="2000" b="0" i="0" u="none" strike="noStrike" cap="none" spc="0">
                <a:solidFill>
                  <a:schemeClr val="bg1"/>
                </a:solidFill>
                <a:latin typeface="Bahnschrift"/>
                <a:ea typeface="Liberation Sans"/>
                <a:cs typeface="Bahnschrift"/>
              </a:rPr>
              <a:t>Un service qui facilite la collaboration avec un assistant social dans le cadre d’un accompagnement en Maison de la Métropole.</a:t>
            </a:r>
            <a:r>
              <a:rPr lang="fr-FR" sz="2000" b="0" i="0" u="none" strike="noStrike" cap="none" spc="0">
                <a:solidFill>
                  <a:schemeClr val="bg1"/>
                </a:solidFill>
                <a:latin typeface="Bahnschrift"/>
                <a:cs typeface="Bahnschrift"/>
              </a:rPr>
              <a:t> </a:t>
            </a:r>
            <a:r>
              <a:rPr lang="fr-FR" sz="2000" b="0" i="0" u="none" strike="noStrike" cap="none" spc="0">
                <a:solidFill>
                  <a:schemeClr val="bg1"/>
                </a:solidFill>
                <a:latin typeface="Bahnschrift"/>
                <a:ea typeface="Bahnschrift"/>
                <a:cs typeface="Bahnschrift"/>
              </a:rPr>
              <a:t>Pilote permettra de réunir ses documents facilement et de partager ses documents avec son travailleur social de façon sécurisée.</a:t>
            </a:r>
            <a:endParaRPr lang="fr-FR" sz="2000">
              <a:solidFill>
                <a:schemeClr val="bg1"/>
              </a:solidFill>
              <a:latin typeface="Bahnschrift"/>
            </a:endParaRPr>
          </a:p>
        </p:txBody>
      </p:sp>
      <p:pic>
        <p:nvPicPr>
          <p:cNvPr id="178111156" name="Image 17811115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35977" y="709582"/>
            <a:ext cx="3081339" cy="5382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833251" name="Image 20508332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23148" y="-22886"/>
            <a:ext cx="3188031" cy="1257663"/>
          </a:xfrm>
          <a:prstGeom prst="rect">
            <a:avLst/>
          </a:prstGeom>
        </p:spPr>
      </p:pic>
      <p:sp>
        <p:nvSpPr>
          <p:cNvPr id="1680255472" name="ZoneTexte 1897278023"/>
          <p:cNvSpPr txBox="1"/>
          <p:nvPr/>
        </p:nvSpPr>
        <p:spPr bwMode="auto">
          <a:xfrm flipH="0" flipV="0">
            <a:off x="11538" y="6576003"/>
            <a:ext cx="5045181" cy="2591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99999"/>
                </a:schemeClr>
              </a:gs>
              <a:gs pos="100000">
                <a:srgbClr val="FFFFFF">
                  <a:alpha val="99999"/>
                </a:srgbClr>
              </a:gs>
            </a:gsLst>
            <a:lin ang="5400000" scaled="1"/>
          </a:gra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11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https://linuxfr.org/news/ecolyo-pour-gerer-ses-consommations-d-eau-et-d-energie</a:t>
            </a:r>
            <a:endParaRPr sz="1100"/>
          </a:p>
        </p:txBody>
      </p:sp>
      <p:sp>
        <p:nvSpPr>
          <p:cNvPr id="870526583" name="ZoneTexte 6"/>
          <p:cNvSpPr txBox="1"/>
          <p:nvPr/>
        </p:nvSpPr>
        <p:spPr bwMode="auto">
          <a:xfrm>
            <a:off x="1504378" y="1154424"/>
            <a:ext cx="9425571" cy="100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2000">
                <a:solidFill>
                  <a:schemeClr val="bg1"/>
                </a:solidFill>
                <a:latin typeface="Bahnschrift"/>
              </a:rPr>
              <a:t>Visualisez votre consommation d’eau, de gaz et d’électricité, lancez-vous des défis et consultez une liste d’éco-gestes qui vous aideront à mieux connaître ceux que vous faites déjà et ce qui reste à faire.</a:t>
            </a:r>
            <a:endParaRPr/>
          </a:p>
        </p:txBody>
      </p:sp>
      <p:pic>
        <p:nvPicPr>
          <p:cNvPr id="1225143931" name="Image 134687337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0159" y="2193468"/>
            <a:ext cx="2783709" cy="4146158"/>
          </a:xfrm>
          <a:prstGeom prst="rect">
            <a:avLst/>
          </a:prstGeom>
        </p:spPr>
      </p:pic>
      <p:pic>
        <p:nvPicPr>
          <p:cNvPr id="2057537826" name="Image 11300888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22659" y="2239062"/>
            <a:ext cx="4448173" cy="4152898"/>
          </a:xfrm>
          <a:prstGeom prst="rect">
            <a:avLst/>
          </a:prstGeom>
        </p:spPr>
      </p:pic>
      <p:pic>
        <p:nvPicPr>
          <p:cNvPr id="809632407" name="Image 166362444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9480429" y="2239062"/>
            <a:ext cx="2040900" cy="3879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7357573" name="Titre 1"/>
          <p:cNvSpPr>
            <a:spLocks noGrp="1"/>
          </p:cNvSpPr>
          <p:nvPr>
            <p:ph type="title"/>
          </p:nvPr>
        </p:nvSpPr>
        <p:spPr bwMode="auto">
          <a:xfrm>
            <a:off x="831847" y="1709735"/>
            <a:ext cx="10515600" cy="2852734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>
                <a:solidFill>
                  <a:schemeClr val="bg2"/>
                </a:solidFill>
              </a:rPr>
              <a:t>Le mot de la fin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8993758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Si vous vous reconnaissez (pas trop) dans...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560061532" name=" 1560061531"/>
          <p:cNvSpPr/>
          <p:nvPr/>
        </p:nvSpPr>
        <p:spPr bwMode="auto">
          <a:xfrm>
            <a:off x="9435659" y="6105215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869911526" name="Image 8699115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29199" y="2946726"/>
            <a:ext cx="2268899" cy="1192986"/>
          </a:xfrm>
          <a:prstGeom prst="rect">
            <a:avLst/>
          </a:prstGeom>
        </p:spPr>
      </p:pic>
      <p:pic>
        <p:nvPicPr>
          <p:cNvPr id="298424573" name="Image 29842457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36749" y="1771649"/>
            <a:ext cx="1815693" cy="3067049"/>
          </a:xfrm>
          <a:prstGeom prst="rect">
            <a:avLst/>
          </a:prstGeom>
        </p:spPr>
      </p:pic>
      <p:sp>
        <p:nvSpPr>
          <p:cNvPr id="1049540565" name=" 1049540564"/>
          <p:cNvSpPr/>
          <p:nvPr/>
        </p:nvSpPr>
        <p:spPr bwMode="auto">
          <a:xfrm>
            <a:off x="14102910" y="1949292"/>
            <a:ext cx="114996" cy="4656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983495758" name="Image 198349575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34349" y="2876549"/>
            <a:ext cx="3068999" cy="1407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9236548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...ni trop dans...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928446959" name=" 928446958"/>
          <p:cNvSpPr/>
          <p:nvPr/>
        </p:nvSpPr>
        <p:spPr bwMode="auto">
          <a:xfrm>
            <a:off x="9435657" y="6105214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63875428" name=" 1163875427"/>
          <p:cNvSpPr/>
          <p:nvPr/>
        </p:nvSpPr>
        <p:spPr bwMode="auto">
          <a:xfrm>
            <a:off x="14102910" y="1949292"/>
            <a:ext cx="114995" cy="4656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445100452" name=" 1445100451"/>
          <p:cNvSpPr/>
          <p:nvPr/>
        </p:nvSpPr>
        <p:spPr bwMode="auto">
          <a:xfrm>
            <a:off x="8059680" y="1911825"/>
            <a:ext cx="95626" cy="1214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947884342" name="Image 194788434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91120" y="2626766"/>
            <a:ext cx="2552067" cy="2552067"/>
          </a:xfrm>
          <a:prstGeom prst="rect">
            <a:avLst/>
          </a:prstGeom>
        </p:spPr>
      </p:pic>
      <p:sp>
        <p:nvSpPr>
          <p:cNvPr id="775867447" name=" 775867446"/>
          <p:cNvSpPr/>
          <p:nvPr/>
        </p:nvSpPr>
        <p:spPr bwMode="auto">
          <a:xfrm>
            <a:off x="12127068" y="5840771"/>
            <a:ext cx="203522" cy="26444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2009732199" name="Image 200973219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58508" y="2987185"/>
            <a:ext cx="3802343" cy="2136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7031798" name="Titre 3"/>
          <p:cNvSpPr>
            <a:spLocks noGrp="1"/>
          </p:cNvSpPr>
          <p:nvPr>
            <p:ph type="title"/>
          </p:nvPr>
        </p:nvSpPr>
        <p:spPr bwMode="auto">
          <a:xfrm>
            <a:off x="838198" y="-206374"/>
            <a:ext cx="105156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...mais plutôt dans...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912041189" name="Image 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77334" y="738187"/>
            <a:ext cx="2881908" cy="1324069"/>
          </a:xfrm>
          <a:prstGeom prst="rect">
            <a:avLst/>
          </a:prstGeom>
        </p:spPr>
      </p:pic>
      <p:pic>
        <p:nvPicPr>
          <p:cNvPr id="1380806229" name="Image 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52499" y="1647794"/>
            <a:ext cx="4316328" cy="1618623"/>
          </a:xfrm>
          <a:prstGeom prst="rect">
            <a:avLst/>
          </a:prstGeom>
        </p:spPr>
      </p:pic>
      <p:pic>
        <p:nvPicPr>
          <p:cNvPr id="152030361" name="Image 3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4926" y="973137"/>
            <a:ext cx="1675680" cy="1705004"/>
          </a:xfrm>
          <a:prstGeom prst="rect">
            <a:avLst/>
          </a:prstGeom>
        </p:spPr>
      </p:pic>
      <p:sp>
        <p:nvSpPr>
          <p:cNvPr id="1267323175" name=" 1267323174"/>
          <p:cNvSpPr/>
          <p:nvPr/>
        </p:nvSpPr>
        <p:spPr bwMode="auto">
          <a:xfrm>
            <a:off x="-5766152" y="414548"/>
            <a:ext cx="45720" cy="593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586430756" name="Image 58643075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21449" y="2096547"/>
            <a:ext cx="3901615" cy="1387240"/>
          </a:xfrm>
          <a:prstGeom prst="rect">
            <a:avLst/>
          </a:prstGeom>
        </p:spPr>
      </p:pic>
      <p:sp>
        <p:nvSpPr>
          <p:cNvPr id="958747991" name=" 958747990"/>
          <p:cNvSpPr/>
          <p:nvPr/>
        </p:nvSpPr>
        <p:spPr bwMode="auto">
          <a:xfrm>
            <a:off x="6425759" y="84353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27017039" name="Titre 3"/>
          <p:cNvSpPr>
            <a:spLocks noGrp="1"/>
          </p:cNvSpPr>
          <p:nvPr/>
        </p:nvSpPr>
        <p:spPr bwMode="auto">
          <a:xfrm>
            <a:off x="722489" y="4325087"/>
            <a:ext cx="10515600" cy="1325562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...voire même dans...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563417869" name="Image 56341786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57159" y="5438012"/>
            <a:ext cx="2154599" cy="1436399"/>
          </a:xfrm>
          <a:prstGeom prst="rect">
            <a:avLst/>
          </a:prstGeom>
        </p:spPr>
      </p:pic>
      <p:sp>
        <p:nvSpPr>
          <p:cNvPr id="2089945324" name=" 2089945323"/>
          <p:cNvSpPr/>
          <p:nvPr/>
        </p:nvSpPr>
        <p:spPr bwMode="auto">
          <a:xfrm>
            <a:off x="15988860" y="4066665"/>
            <a:ext cx="118384" cy="12437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642094143" name="Image 164209414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061999" y="209549"/>
            <a:ext cx="1695449" cy="1695449"/>
          </a:xfrm>
          <a:prstGeom prst="rect">
            <a:avLst/>
          </a:prstGeom>
        </p:spPr>
      </p:pic>
      <p:pic>
        <p:nvPicPr>
          <p:cNvPr id="1753733988" name="Image 175373398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349379" y="209549"/>
            <a:ext cx="1437341" cy="1527174"/>
          </a:xfrm>
          <a:prstGeom prst="rect">
            <a:avLst/>
          </a:prstGeom>
        </p:spPr>
      </p:pic>
      <p:sp>
        <p:nvSpPr>
          <p:cNvPr id="1627508211" name=" 1627508210"/>
          <p:cNvSpPr/>
          <p:nvPr/>
        </p:nvSpPr>
        <p:spPr bwMode="auto">
          <a:xfrm>
            <a:off x="5539171" y="-11017746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213833184" name="Image 121383318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570874" y="3639287"/>
            <a:ext cx="1308375" cy="1129564"/>
          </a:xfrm>
          <a:prstGeom prst="rect">
            <a:avLst/>
          </a:prstGeom>
        </p:spPr>
      </p:pic>
      <p:sp>
        <p:nvSpPr>
          <p:cNvPr id="846390248" name=" 846390247"/>
          <p:cNvSpPr/>
          <p:nvPr/>
        </p:nvSpPr>
        <p:spPr bwMode="auto">
          <a:xfrm>
            <a:off x="9197534" y="7391074"/>
            <a:ext cx="111152" cy="1415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654710812" name="Image 65471081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228975" y="5278937"/>
            <a:ext cx="2697524" cy="1348762"/>
          </a:xfrm>
          <a:prstGeom prst="rect">
            <a:avLst/>
          </a:prstGeom>
        </p:spPr>
      </p:pic>
      <p:pic>
        <p:nvPicPr>
          <p:cNvPr id="1816529386" name="Image 24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033342" y="3528480"/>
            <a:ext cx="1363008" cy="1100226"/>
          </a:xfrm>
          <a:prstGeom prst="rect">
            <a:avLst/>
          </a:prstGeom>
        </p:spPr>
      </p:pic>
      <p:pic>
        <p:nvPicPr>
          <p:cNvPr id="1253168831" name="Image 125316883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9710352" y="3240164"/>
            <a:ext cx="2102596" cy="2102596"/>
          </a:xfrm>
          <a:prstGeom prst="rect">
            <a:avLst/>
          </a:prstGeom>
        </p:spPr>
      </p:pic>
      <p:sp>
        <p:nvSpPr>
          <p:cNvPr id="2014407253" name=" 2014407252"/>
          <p:cNvSpPr/>
          <p:nvPr/>
        </p:nvSpPr>
        <p:spPr bwMode="auto">
          <a:xfrm>
            <a:off x="9054659" y="-1854168"/>
            <a:ext cx="45720" cy="535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2094167415" name="Image 2094167414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301538" y="2626905"/>
            <a:ext cx="1957961" cy="1698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7357999" name="Titre 3"/>
          <p:cNvSpPr>
            <a:spLocks noGrp="1"/>
          </p:cNvSpPr>
          <p:nvPr>
            <p:ph type="title"/>
          </p:nvPr>
        </p:nvSpPr>
        <p:spPr bwMode="auto">
          <a:xfrm>
            <a:off x="838198" y="2865472"/>
            <a:ext cx="10515600" cy="132556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...jetez un œil à nos offres d’emploi !</a:t>
            </a:r>
            <a:br>
              <a:rPr lang="fr-FR">
                <a:solidFill>
                  <a:schemeClr val="bg1"/>
                </a:solidFill>
              </a:rPr>
            </a:br>
            <a:br>
              <a:rPr lang="fr-FR">
                <a:solidFill>
                  <a:schemeClr val="bg1"/>
                </a:solidFill>
              </a:rPr>
            </a:br>
            <a:r>
              <a:rPr lang="fr-FR" sz="3600" b="0" i="0" u="sng" strike="noStrike" cap="none" spc="0"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Calibri Light"/>
                <a:ea typeface="Calibri Light"/>
                <a:cs typeface="Calibri Light"/>
                <a:hlinkClick r:id="rId2" tooltip="https://www.grandlyon.com/pratique/offres-demploi.html"/>
              </a:rPr>
              <a:t>https://www.grandlyon.com/pratique/offres-demploi.html</a:t>
            </a:r>
            <a:r>
              <a:rPr lang="fr-FR" sz="3600" b="0" i="0" u="none" strike="noStrike" cap="none" spc="0">
                <a:solidFill>
                  <a:schemeClr val="bg1"/>
                </a:solidFill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 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120849471" name=" 1120849470"/>
          <p:cNvSpPr/>
          <p:nvPr/>
        </p:nvSpPr>
        <p:spPr bwMode="auto">
          <a:xfrm>
            <a:off x="-5766152" y="414548"/>
            <a:ext cx="45720" cy="593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3877117" name=" 13877116"/>
          <p:cNvSpPr/>
          <p:nvPr/>
        </p:nvSpPr>
        <p:spPr bwMode="auto">
          <a:xfrm>
            <a:off x="6425759" y="84353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56140303" name=" 1656140302"/>
          <p:cNvSpPr/>
          <p:nvPr/>
        </p:nvSpPr>
        <p:spPr bwMode="auto">
          <a:xfrm>
            <a:off x="15988860" y="4066665"/>
            <a:ext cx="118384" cy="12437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364784631" name=" 364784630"/>
          <p:cNvSpPr/>
          <p:nvPr/>
        </p:nvSpPr>
        <p:spPr bwMode="auto">
          <a:xfrm>
            <a:off x="5539171" y="-11017746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401004306" name=" 1401004305"/>
          <p:cNvSpPr/>
          <p:nvPr/>
        </p:nvSpPr>
        <p:spPr bwMode="auto">
          <a:xfrm>
            <a:off x="6911534" y="7295824"/>
            <a:ext cx="111152" cy="1415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4847106" name="Titre 1"/>
          <p:cNvSpPr>
            <a:spLocks noGrp="1"/>
          </p:cNvSpPr>
          <p:nvPr>
            <p:ph type="title"/>
          </p:nvPr>
        </p:nvSpPr>
        <p:spPr bwMode="auto">
          <a:xfrm>
            <a:off x="1028700" y="79374"/>
            <a:ext cx="10515600" cy="1325562"/>
          </a:xfrm>
        </p:spPr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Qui sommes nous ?</a:t>
            </a:r>
            <a:endParaRPr/>
          </a:p>
        </p:txBody>
      </p:sp>
      <p:graphicFrame>
        <p:nvGraphicFramePr>
          <p:cNvPr id="653193997" name="Espace réservé du contenu 653193996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933448" y="1423056"/>
          <a:ext cx="10515597" cy="475177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{242E9BF9-DFE3-7A1F-974C-2FFE182CA989}</a:tableStyleId>
              </a:tblPr>
              <a:tblGrid>
                <a:gridCol w="3505199"/>
                <a:gridCol w="3505199"/>
                <a:gridCol w="3505199"/>
              </a:tblGrid>
              <a:tr h="129180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 Myriam Jegat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Jérémy Gaillard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/>
                        <a:t>jegaillard@grandlyon.com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Nicolas Pernoud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/>
                        <a:t>npernoud@grandlyon.com</a:t>
                      </a:r>
                      <a:endParaRPr/>
                    </a:p>
                  </a:txBody>
                  <a:tcPr/>
                </a:tc>
              </a:tr>
              <a:tr h="1409992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Cheffe de projets numériques Self Data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Ingénieur données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Architecte logiciel / DevOps</a:t>
                      </a:r>
                      <a:endParaRPr/>
                    </a:p>
                  </a:txBody>
                  <a:tcPr/>
                </a:tc>
              </a:tr>
              <a:tr h="2049982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Nouvelle arrivée dans le monde du libre !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Commencé par l’Open Source avant de faire de l’Open Data. SIG 3D / données mobilité / beaucoup de Python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Passionné par les technologies DevOps et les langages sûrs (Go et Rust), tombé dans le libre quand j’étais petit.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867220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2"/>
                </a:solidFill>
              </a:rPr>
              <a:t>La plateforme data en deux mots</a:t>
            </a:r>
            <a:endParaRPr/>
          </a:p>
        </p:txBody>
      </p:sp>
      <p:sp>
        <p:nvSpPr>
          <p:cNvPr id="856202449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>
                <a:solidFill>
                  <a:schemeClr val="bg1"/>
                </a:solidFill>
              </a:rPr>
              <a:t>Point d’accès aux données du territoire de la Métropole</a:t>
            </a:r>
            <a:endParaRPr/>
          </a:p>
          <a:p>
            <a:pPr marL="0" lvl="0" indent="0">
              <a:buFont typeface="Arial"/>
              <a:buNone/>
              <a:defRPr/>
            </a:pPr>
            <a:endParaRPr sz="280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fr-FR" sz="2800" b="0" i="0" u="none" strike="noStrike" cap="none" spc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Plusieurs centaines de jeux de données</a:t>
            </a:r>
            <a:endParaRPr sz="280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  <a:defRPr/>
            </a:pPr>
            <a:endParaRPr>
              <a:solidFill>
                <a:schemeClr val="bg1"/>
              </a:solidFill>
            </a:endParaRPr>
          </a:p>
          <a:p>
            <a:pPr lvl="0">
              <a:defRPr/>
            </a:pPr>
            <a:r>
              <a:rPr>
                <a:solidFill>
                  <a:schemeClr val="bg1"/>
                </a:solidFill>
              </a:rPr>
              <a:t>Grande majorité de données ouvertes...</a:t>
            </a:r>
            <a:endParaRPr/>
          </a:p>
          <a:p>
            <a:pPr lvl="0">
              <a:defRPr/>
            </a:pPr>
            <a:endParaRPr>
              <a:solidFill>
                <a:schemeClr val="bg1"/>
              </a:solidFill>
            </a:endParaRPr>
          </a:p>
          <a:p>
            <a:pPr lvl="0">
              <a:defRPr/>
            </a:pPr>
            <a:r>
              <a:rPr>
                <a:solidFill>
                  <a:schemeClr val="bg1"/>
                </a:solidFill>
              </a:rPr>
              <a:t>... mais aussi données soumises à licence ou privées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59359" y="107927"/>
            <a:ext cx="12351359" cy="586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252157"/>
            <a:ext cx="2342147" cy="6125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54914" y="6209297"/>
            <a:ext cx="2109886" cy="599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393410" name="Titre 1"/>
          <p:cNvSpPr>
            <a:spLocks noGrp="1"/>
          </p:cNvSpPr>
          <p:nvPr>
            <p:ph type="title"/>
          </p:nvPr>
        </p:nvSpPr>
        <p:spPr bwMode="auto">
          <a:xfrm>
            <a:off x="838198" y="95549"/>
            <a:ext cx="10515600" cy="1325562"/>
          </a:xfrm>
        </p:spPr>
        <p:txBody>
          <a:bodyPr/>
          <a:lstStyle/>
          <a:p>
            <a:pPr>
              <a:defRPr/>
            </a:pPr>
            <a:r>
              <a:rPr>
                <a:solidFill>
                  <a:schemeClr val="bg2"/>
                </a:solidFill>
              </a:rPr>
              <a:t>Le portail data</a:t>
            </a:r>
            <a:endParaRPr/>
          </a:p>
        </p:txBody>
      </p:sp>
      <p:pic>
        <p:nvPicPr>
          <p:cNvPr id="20721551" name="Image 20721550"/>
          <p:cNvPicPr>
            <a:picLocks noChangeAspect="1"/>
          </p:cNvPicPr>
          <p:nvPr/>
        </p:nvPicPr>
        <p:blipFill>
          <a:blip r:embed="rId2"/>
          <a:srcRect l="0" t="0" r="0" b="16319"/>
          <a:stretch/>
        </p:blipFill>
        <p:spPr bwMode="auto">
          <a:xfrm>
            <a:off x="23531" y="1167579"/>
            <a:ext cx="12144934" cy="4890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6964024" name="Titr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>
                <a:solidFill>
                  <a:schemeClr val="bg2"/>
                </a:solidFill>
              </a:rPr>
              <a:t>Des données variées</a:t>
            </a:r>
            <a:endParaRPr/>
          </a:p>
        </p:txBody>
      </p:sp>
      <p:sp>
        <p:nvSpPr>
          <p:cNvPr id="58444558" name="Espace réservé du contenu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fr-FR" sz="28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Nombreuses thématiques :</a:t>
            </a:r>
            <a:endParaRPr sz="280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Mobilité</a:t>
            </a:r>
            <a:endParaRPr sz="240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Social</a:t>
            </a:r>
            <a:endParaRPr sz="240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Écologie</a:t>
            </a:r>
            <a:endParaRPr sz="240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Propreté</a:t>
            </a:r>
            <a:endParaRPr sz="2400"/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Urbanisme</a:t>
            </a:r>
            <a:endParaRPr sz="240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Imagerie</a:t>
            </a:r>
            <a:endParaRPr sz="240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etc.</a:t>
            </a:r>
            <a:endParaRPr sz="2800" b="0" i="0" u="none" strike="noStrike" cap="none" spc="0">
              <a:solidFill>
                <a:schemeClr val="bg2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50155651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fr-FR" sz="28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Données produites :</a:t>
            </a:r>
            <a:endParaRPr/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En interne par la Métropole</a:t>
            </a:r>
            <a:endParaRPr sz="240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Par des partenaires :</a:t>
            </a:r>
            <a:endParaRPr sz="2400">
              <a:solidFill>
                <a:schemeClr val="bg2"/>
              </a:solidFill>
            </a:endParaRPr>
          </a:p>
          <a:p>
            <a:pPr lvl="2">
              <a:defRPr/>
            </a:pPr>
            <a:r>
              <a:rPr lang="fr-FR" sz="20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Publics (Sytral, RNSA, etc.)</a:t>
            </a:r>
            <a:endParaRPr sz="2000" b="0" i="0" u="none" strike="noStrike" cap="none" spc="0">
              <a:solidFill>
                <a:schemeClr val="bg2"/>
              </a:solidFill>
              <a:latin typeface="Calibri"/>
              <a:ea typeface="Arial"/>
              <a:cs typeface="Arial"/>
            </a:endParaRPr>
          </a:p>
          <a:p>
            <a:pPr lvl="2">
              <a:defRPr/>
            </a:pPr>
            <a:r>
              <a:rPr lang="fr-FR" sz="20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Privés (QPark, LPA, JCDecaux, etc.)</a:t>
            </a:r>
            <a:endParaRPr/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bg2"/>
                </a:solidFill>
                <a:latin typeface="Calibri"/>
                <a:ea typeface="Arial"/>
                <a:cs typeface="Arial"/>
              </a:rPr>
              <a:t>Par les communes de la Métropole</a:t>
            </a:r>
            <a:endParaRPr lang="fr-FR" sz="2000">
              <a:solidFill>
                <a:schemeClr val="bg2"/>
              </a:solidFill>
            </a:endParaRPr>
          </a:p>
        </p:txBody>
      </p:sp>
      <p:pic>
        <p:nvPicPr>
          <p:cNvPr id="1485397978" name="Image 148539797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99666" y="4751387"/>
            <a:ext cx="1343025" cy="371475"/>
          </a:xfrm>
          <a:prstGeom prst="rect">
            <a:avLst/>
          </a:prstGeom>
        </p:spPr>
      </p:pic>
      <p:pic>
        <p:nvPicPr>
          <p:cNvPr id="1169928783" name="Image 116992878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40142" y="5313767"/>
            <a:ext cx="1939071" cy="811537"/>
          </a:xfrm>
          <a:prstGeom prst="rect">
            <a:avLst/>
          </a:prstGeom>
        </p:spPr>
      </p:pic>
      <p:pic>
        <p:nvPicPr>
          <p:cNvPr id="75211734" name="Image 75211733"/>
          <p:cNvPicPr>
            <a:picLocks noChangeAspect="1"/>
          </p:cNvPicPr>
          <p:nvPr/>
        </p:nvPicPr>
        <p:blipFill>
          <a:blip r:embed="rId4"/>
          <a:srcRect l="0" t="0" r="0" b="21087"/>
          <a:stretch/>
        </p:blipFill>
        <p:spPr bwMode="auto">
          <a:xfrm>
            <a:off x="9436780" y="4463596"/>
            <a:ext cx="1323974" cy="947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3228618" name="Rectangle 1663228617"/>
          <p:cNvSpPr/>
          <p:nvPr/>
        </p:nvSpPr>
        <p:spPr bwMode="auto">
          <a:xfrm>
            <a:off x="4897116" y="4611687"/>
            <a:ext cx="817562" cy="7143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2819286" name="Titr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>
                <a:solidFill>
                  <a:schemeClr val="bg2"/>
                </a:solidFill>
              </a:rPr>
              <a:t>Démarche Open Data des Communes</a:t>
            </a:r>
            <a:endParaRPr/>
          </a:p>
        </p:txBody>
      </p:sp>
      <p:sp>
        <p:nvSpPr>
          <p:cNvPr id="1048422704" name="Espace réservé du contenu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sz="2800">
                <a:solidFill>
                  <a:schemeClr val="bg2"/>
                </a:solidFill>
              </a:rPr>
              <a:t>Accompagnement des communes de la Métropole à l’ouverture de leurs données</a:t>
            </a:r>
            <a:endParaRPr sz="2800"/>
          </a:p>
          <a:p>
            <a:pPr>
              <a:defRPr/>
            </a:pPr>
            <a:endParaRPr sz="2800">
              <a:solidFill>
                <a:schemeClr val="bg2"/>
              </a:solidFill>
            </a:endParaRPr>
          </a:p>
          <a:p>
            <a:pPr>
              <a:defRPr/>
            </a:pPr>
            <a:r>
              <a:rPr sz="2800">
                <a:solidFill>
                  <a:schemeClr val="bg2"/>
                </a:solidFill>
              </a:rPr>
              <a:t>Diffusion des données communales à travers la plateforme métropolitaine</a:t>
            </a:r>
            <a:endParaRPr sz="2800"/>
          </a:p>
        </p:txBody>
      </p:sp>
      <p:pic>
        <p:nvPicPr>
          <p:cNvPr id="2035496986" name="Image 203549698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0320" y="4395284"/>
            <a:ext cx="1939071" cy="811537"/>
          </a:xfrm>
          <a:prstGeom prst="rect">
            <a:avLst/>
          </a:prstGeom>
        </p:spPr>
      </p:pic>
      <p:pic>
        <p:nvPicPr>
          <p:cNvPr id="245305778" name="Image 24530577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94253" y="5619750"/>
            <a:ext cx="2024741" cy="653142"/>
          </a:xfrm>
          <a:prstGeom prst="rect">
            <a:avLst/>
          </a:prstGeom>
        </p:spPr>
      </p:pic>
      <p:pic>
        <p:nvPicPr>
          <p:cNvPr id="1678780937" name="Image 167878093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13303" y="4265099"/>
            <a:ext cx="1659048" cy="1011464"/>
          </a:xfrm>
          <a:prstGeom prst="rect">
            <a:avLst/>
          </a:prstGeom>
        </p:spPr>
      </p:pic>
      <p:pic>
        <p:nvPicPr>
          <p:cNvPr id="829742358" name="Image 82974235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81241" y="4589198"/>
            <a:ext cx="2256571" cy="744801"/>
          </a:xfrm>
          <a:prstGeom prst="rect">
            <a:avLst/>
          </a:prstGeom>
        </p:spPr>
      </p:pic>
      <p:pic>
        <p:nvPicPr>
          <p:cNvPr id="493719058" name="Image 49371905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726964" y="5766960"/>
            <a:ext cx="2588142" cy="820005"/>
          </a:xfrm>
          <a:prstGeom prst="rect">
            <a:avLst/>
          </a:prstGeom>
        </p:spPr>
      </p:pic>
      <p:pic>
        <p:nvPicPr>
          <p:cNvPr id="406628931" name="Image 40662893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46464" y="5089548"/>
            <a:ext cx="1091357" cy="1468616"/>
          </a:xfrm>
          <a:prstGeom prst="rect">
            <a:avLst/>
          </a:prstGeom>
        </p:spPr>
      </p:pic>
      <p:pic>
        <p:nvPicPr>
          <p:cNvPr id="30710535" name="Image 3071053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301749" y="3737250"/>
            <a:ext cx="1401650" cy="1469571"/>
          </a:xfrm>
          <a:prstGeom prst="rect">
            <a:avLst/>
          </a:prstGeom>
        </p:spPr>
      </p:pic>
      <p:pic>
        <p:nvPicPr>
          <p:cNvPr id="1250278478" name="Image 125027847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108778" y="5297260"/>
            <a:ext cx="1676400" cy="390525"/>
          </a:xfrm>
          <a:prstGeom prst="rect">
            <a:avLst/>
          </a:prstGeom>
        </p:spPr>
      </p:pic>
      <p:pic>
        <p:nvPicPr>
          <p:cNvPr id="907046185" name="Image 907046184"/>
          <p:cNvPicPr>
            <a:picLocks noChangeAspect="1"/>
          </p:cNvPicPr>
          <p:nvPr/>
        </p:nvPicPr>
        <p:blipFill>
          <a:blip r:embed="rId10"/>
          <a:srcRect l="0" t="0" r="0" b="13236"/>
          <a:stretch/>
        </p:blipFill>
        <p:spPr bwMode="auto">
          <a:xfrm>
            <a:off x="10202603" y="3766307"/>
            <a:ext cx="1106325" cy="1091441"/>
          </a:xfrm>
          <a:prstGeom prst="rect">
            <a:avLst/>
          </a:prstGeom>
        </p:spPr>
      </p:pic>
      <p:pic>
        <p:nvPicPr>
          <p:cNvPr id="1810961870" name="Image 1810961869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985465" y="5265964"/>
            <a:ext cx="741791" cy="1116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941196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2"/>
                </a:solidFill>
              </a:rPr>
              <a:t>Quels enjeux à l’ouverture de la donnée ?</a:t>
            </a:r>
            <a:br>
              <a:rPr>
                <a:solidFill>
                  <a:schemeClr val="bg2"/>
                </a:solidFill>
              </a:rPr>
            </a:br>
            <a:r>
              <a:rPr lang="fr-FR" sz="3600" b="0" i="0" u="none" strike="noStrike" cap="none" spc="0">
                <a:solidFill>
                  <a:schemeClr val="accent3"/>
                </a:solidFill>
                <a:latin typeface="Calibri Light"/>
                <a:ea typeface="Arial"/>
                <a:cs typeface="Arial"/>
              </a:rPr>
              <a:t>Respect du cadre réglementaire</a:t>
            </a:r>
            <a:endParaRPr>
              <a:solidFill>
                <a:schemeClr val="bg2"/>
              </a:solidFill>
            </a:endParaRPr>
          </a:p>
        </p:txBody>
      </p:sp>
      <p:sp>
        <p:nvSpPr>
          <p:cNvPr id="1905085581" name="Espace réservé du contenu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lvl="0">
              <a:defRPr/>
            </a:pPr>
            <a:r>
              <a:rPr sz="2700">
                <a:solidFill>
                  <a:schemeClr val="bg1"/>
                </a:solidFill>
              </a:rPr>
              <a:t>Directive européenne INSPIRE sur les données géographiques (2007)</a:t>
            </a:r>
            <a:endParaRPr sz="2700"/>
          </a:p>
          <a:p>
            <a:pPr lvl="0">
              <a:defRPr/>
            </a:pPr>
            <a:endParaRPr sz="2700">
              <a:solidFill>
                <a:schemeClr val="bg1"/>
              </a:solidFill>
            </a:endParaRPr>
          </a:p>
          <a:p>
            <a:pPr lvl="0">
              <a:defRPr/>
            </a:pPr>
            <a:r>
              <a:rPr sz="2700">
                <a:solidFill>
                  <a:schemeClr val="bg1"/>
                </a:solidFill>
              </a:rPr>
              <a:t>Loi Valter (2015) : gratuité par défaut de l’information publique</a:t>
            </a:r>
            <a:endParaRPr sz="2700"/>
          </a:p>
          <a:p>
            <a:pPr lvl="0">
              <a:defRPr/>
            </a:pPr>
            <a:endParaRPr sz="2700">
              <a:solidFill>
                <a:schemeClr val="bg1"/>
              </a:solidFill>
            </a:endParaRPr>
          </a:p>
          <a:p>
            <a:pPr lvl="0">
              <a:defRPr/>
            </a:pPr>
            <a:r>
              <a:rPr sz="2700">
                <a:solidFill>
                  <a:schemeClr val="bg1"/>
                </a:solidFill>
              </a:rPr>
              <a:t>Loi pour une république numérique (2016) : ouverture par défaut des données publiques d’intérêt général</a:t>
            </a:r>
            <a:endParaRPr sz="2700"/>
          </a:p>
          <a:p>
            <a:pPr lvl="0">
              <a:defRPr/>
            </a:pPr>
            <a:endParaRPr sz="2700">
              <a:solidFill>
                <a:schemeClr val="bg1"/>
              </a:solidFill>
            </a:endParaRPr>
          </a:p>
          <a:p>
            <a:pPr lvl="0">
              <a:defRPr/>
            </a:pPr>
            <a:r>
              <a:rPr sz="2700">
                <a:solidFill>
                  <a:schemeClr val="bg1"/>
                </a:solidFill>
              </a:rPr>
              <a:t>etc.</a:t>
            </a:r>
            <a:endParaRPr sz="2700"/>
          </a:p>
          <a:p>
            <a:pPr lvl="0">
              <a:defRPr/>
            </a:pPr>
            <a:endParaRPr sz="27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9456274" name="Titr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chemeClr val="bg2"/>
                </a:solidFill>
                <a:latin typeface="Calibri Light"/>
                <a:ea typeface="Arial"/>
                <a:cs typeface="Arial"/>
              </a:rPr>
              <a:t>Quels enjeux à l’ouverture de la donnée ?</a:t>
            </a:r>
            <a:br>
              <a:rPr lang="fr-FR" sz="4400" b="0" i="0" u="none" strike="noStrike" cap="none" spc="0">
                <a:solidFill>
                  <a:schemeClr val="bg2"/>
                </a:solidFill>
                <a:latin typeface="Calibri Light"/>
                <a:ea typeface="Arial"/>
                <a:cs typeface="Arial"/>
              </a:rPr>
            </a:br>
            <a:r>
              <a:rPr lang="fr-FR" sz="3600" b="0" i="0" u="none" strike="noStrike" cap="none" spc="0">
                <a:solidFill>
                  <a:schemeClr val="accent3"/>
                </a:solidFill>
                <a:latin typeface="Calibri Light"/>
                <a:ea typeface="Arial"/>
                <a:cs typeface="Arial"/>
              </a:rPr>
              <a:t>Transparence de la vie publique</a:t>
            </a:r>
            <a:endParaRPr sz="3600"/>
          </a:p>
        </p:txBody>
      </p:sp>
      <p:sp>
        <p:nvSpPr>
          <p:cNvPr id="1950502618" name="Espace réservé du contenu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sz="2800">
                <a:solidFill>
                  <a:schemeClr val="bg2"/>
                </a:solidFill>
              </a:rPr>
              <a:t>Permettre aux citoyens et journalistes d’analyser les politiques publiques</a:t>
            </a:r>
            <a:endParaRPr sz="2800"/>
          </a:p>
        </p:txBody>
      </p:sp>
      <p:pic>
        <p:nvPicPr>
          <p:cNvPr id="955651890" name="Image 95565188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9822" y="2732436"/>
            <a:ext cx="7617999" cy="3868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ONLYOFFICE/7.2.1.34</Application>
  <DocSecurity>0</DocSecurity>
  <PresentationFormat>Grand écran</PresentationFormat>
  <Paragraphs>0</Paragraphs>
  <Slides>40</Slides>
  <Notes>40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Manager/>
  <Company>Le Grand Lyon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Alexandra DOUINE;Jérémy Gaillard;Nicolas Pernoud;Maria-Inès Leal</dc:creator>
  <cp:keywords/>
  <dc:description/>
  <dc:identifier/>
  <dc:language/>
  <cp:lastModifiedBy>Jérémy GAILLARD</cp:lastModifiedBy>
  <cp:revision>194</cp:revision>
  <dcterms:created xsi:type="dcterms:W3CDTF">2018-12-14T16:32:46Z</dcterms:created>
  <dcterms:modified xsi:type="dcterms:W3CDTF">2022-11-26T10:15:16Z</dcterms:modified>
  <cp:category/>
  <cp:contentStatus/>
  <cp:version/>
</cp:coreProperties>
</file>