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  <p:sldMasterId id="2147483660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8288000" cy="10287000"/>
  <p:notesSz cx="18288000" cy="10287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4" d="100"/>
          <a:sy n="74" d="100"/>
        </p:scale>
        <p:origin x="-1092" y="-90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presProps" Target="presProps.xml" /><Relationship Id="rId30" Type="http://schemas.openxmlformats.org/officeDocument/2006/relationships/tableStyles" Target="tableStyles.xml" /><Relationship Id="rId3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0068707" name="Shape 1059"/>
          <p:cNvSpPr>
            <a:spLocks noChangeArrowheads="1" noGrp="1"/>
          </p:cNvSpPr>
          <p:nvPr userDrawn="1"/>
        </p:nvSpPr>
        <p:spPr bwMode="auto">
          <a:xfrm>
            <a:off x="3594098" y="3437101"/>
            <a:ext cx="8178799" cy="624767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72268487" name="Shape 1060"/>
          <p:cNvSpPr>
            <a:spLocks noChangeArrowheads="1" noGrp="1"/>
          </p:cNvSpPr>
          <p:nvPr userDrawn="1"/>
        </p:nvSpPr>
        <p:spPr bwMode="auto">
          <a:xfrm>
            <a:off x="1964270" y="2759751"/>
            <a:ext cx="6017680" cy="1971486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01142615" name="Shape 1061"/>
          <p:cNvSpPr>
            <a:spLocks noChangeArrowheads="1" noGrp="1"/>
          </p:cNvSpPr>
          <p:nvPr userDrawn="1"/>
        </p:nvSpPr>
        <p:spPr bwMode="auto">
          <a:xfrm>
            <a:off x="9850545" y="6943699"/>
            <a:ext cx="8093284" cy="334756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14112157" name="Shape 1062"/>
          <p:cNvSpPr>
            <a:spLocks noChangeArrowheads="1" noGrp="1"/>
          </p:cNvSpPr>
          <p:nvPr userDrawn="1"/>
        </p:nvSpPr>
        <p:spPr bwMode="auto">
          <a:xfrm>
            <a:off x="583780" y="9151160"/>
            <a:ext cx="7452781" cy="113999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68646677" name="Shape 1063"/>
          <p:cNvSpPr>
            <a:spLocks noChangeArrowheads="1" noGrp="1"/>
          </p:cNvSpPr>
          <p:nvPr userDrawn="1"/>
        </p:nvSpPr>
        <p:spPr bwMode="auto">
          <a:xfrm>
            <a:off x="0" y="4882051"/>
            <a:ext cx="3149599" cy="501552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87154340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983758" y="4063378"/>
            <a:ext cx="10081117" cy="108011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sp>
        <p:nvSpPr>
          <p:cNvPr id="138268701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0D133A-0B0E-9E87-0D64-A90080954340}" type="datetimeFigureOut">
              <a:rPr/>
              <a:t/>
            </a:fld>
            <a:endParaRPr/>
          </a:p>
        </p:txBody>
      </p:sp>
      <p:sp>
        <p:nvSpPr>
          <p:cNvPr id="35094451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3848622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2B985C-477A-2330-72C0-B37A42C49B1E}" type="slidenum">
              <a:rPr/>
              <a:t/>
            </a:fld>
            <a:endParaRPr/>
          </a:p>
        </p:txBody>
      </p:sp>
      <p:sp>
        <p:nvSpPr>
          <p:cNvPr id="1344317943" name="Заголовок 6"/>
          <p:cNvSpPr>
            <a:spLocks noGrp="1"/>
          </p:cNvSpPr>
          <p:nvPr>
            <p:ph type="title"/>
          </p:nvPr>
        </p:nvSpPr>
        <p:spPr bwMode="auto">
          <a:xfrm>
            <a:off x="6893749" y="2713229"/>
            <a:ext cx="10081117" cy="108011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271876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723589776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612222390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109618-9A92-FFA0-EA55-B30611DE584A}" type="datetimeFigureOut">
              <a:rPr/>
              <a:t/>
            </a:fld>
            <a:endParaRPr/>
          </a:p>
        </p:txBody>
      </p:sp>
      <p:sp>
        <p:nvSpPr>
          <p:cNvPr id="86764303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9199058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BA821D-8ADB-4FF0-A8A0-ADA329441A3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2413478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24" y="6610351"/>
            <a:ext cx="15544798" cy="20431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469287790" name="Текст 2"/>
          <p:cNvSpPr>
            <a:spLocks noGrp="1"/>
          </p:cNvSpPr>
          <p:nvPr>
            <p:ph type="body" idx="1"/>
          </p:nvPr>
        </p:nvSpPr>
        <p:spPr bwMode="auto">
          <a:xfrm>
            <a:off x="1444624" y="4360069"/>
            <a:ext cx="15544798" cy="225027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27421758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28E830-B3BD-9751-6384-6A50F5BA52F1}" type="datetimeFigureOut">
              <a:rPr/>
              <a:t/>
            </a:fld>
            <a:endParaRPr/>
          </a:p>
        </p:txBody>
      </p:sp>
      <p:sp>
        <p:nvSpPr>
          <p:cNvPr id="125718776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7867792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75D9B6-B9C0-A544-5E23-1A1C87C6A43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992343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8247359" name="Объект 2"/>
          <p:cNvSpPr>
            <a:spLocks noGrp="1"/>
          </p:cNvSpPr>
          <p:nvPr>
            <p:ph sz="half" idx="1"/>
          </p:nvPr>
        </p:nvSpPr>
        <p:spPr bwMode="auto">
          <a:xfrm>
            <a:off x="914398" y="2400301"/>
            <a:ext cx="8077198" cy="67889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39104765" name="Объект 3"/>
          <p:cNvSpPr>
            <a:spLocks noGrp="1"/>
          </p:cNvSpPr>
          <p:nvPr>
            <p:ph sz="half" idx="2"/>
          </p:nvPr>
        </p:nvSpPr>
        <p:spPr bwMode="auto">
          <a:xfrm>
            <a:off x="9296398" y="2400301"/>
            <a:ext cx="8077198" cy="67889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21276594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DCA105-C569-BE60-AFC0-3012610C2B99}" type="datetimeFigureOut">
              <a:rPr/>
              <a:t/>
            </a:fld>
            <a:endParaRPr/>
          </a:p>
        </p:txBody>
      </p:sp>
      <p:sp>
        <p:nvSpPr>
          <p:cNvPr id="380192179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05948184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11F45A-9804-6E51-EB16-A6E7C962387F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65600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965367456" name="Текст 2"/>
          <p:cNvSpPr>
            <a:spLocks noGrp="1"/>
          </p:cNvSpPr>
          <p:nvPr>
            <p:ph type="body" idx="1"/>
          </p:nvPr>
        </p:nvSpPr>
        <p:spPr bwMode="auto">
          <a:xfrm>
            <a:off x="914398" y="2302669"/>
            <a:ext cx="8080375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126290422" name="Объект 3"/>
          <p:cNvSpPr>
            <a:spLocks noGrp="1"/>
          </p:cNvSpPr>
          <p:nvPr>
            <p:ph sz="half" idx="2"/>
          </p:nvPr>
        </p:nvSpPr>
        <p:spPr bwMode="auto">
          <a:xfrm>
            <a:off x="914398" y="3262311"/>
            <a:ext cx="8080375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302465018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9290054" y="2302669"/>
            <a:ext cx="8083549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1180500930" name="Объект 5"/>
          <p:cNvSpPr>
            <a:spLocks noGrp="1"/>
          </p:cNvSpPr>
          <p:nvPr>
            <p:ph sz="quarter" idx="4"/>
          </p:nvPr>
        </p:nvSpPr>
        <p:spPr bwMode="auto">
          <a:xfrm>
            <a:off x="9290054" y="3262311"/>
            <a:ext cx="8083549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2083928670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FCD12C2-EB02-ACE7-2BA3-450B33D5B533}" type="datetimeFigureOut">
              <a:rPr/>
              <a:t/>
            </a:fld>
            <a:endParaRPr/>
          </a:p>
        </p:txBody>
      </p:sp>
      <p:sp>
        <p:nvSpPr>
          <p:cNvPr id="1895454455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20959982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B0A0E-F770-D255-1DC7-0EC50DB9268A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546276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213951246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C234FD-6E02-186C-3FA9-01187EB061FB}" type="datetimeFigureOut">
              <a:rPr/>
              <a:t/>
            </a:fld>
            <a:endParaRPr/>
          </a:p>
        </p:txBody>
      </p:sp>
      <p:sp>
        <p:nvSpPr>
          <p:cNvPr id="254671881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98960793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A3F2DB1-EDB2-0AF3-27AC-D532CED7464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5288018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F2F6A3-F717-9E85-5D10-80647B49CB3B}" type="datetimeFigureOut">
              <a:rPr/>
              <a:t/>
            </a:fld>
            <a:endParaRPr/>
          </a:p>
        </p:txBody>
      </p:sp>
      <p:sp>
        <p:nvSpPr>
          <p:cNvPr id="764553828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39004492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6F38D6-D9FD-5288-64B4-EFD7DA730288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1127271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4" y="409573"/>
            <a:ext cx="6016626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855425387" name="Объект 2"/>
          <p:cNvSpPr>
            <a:spLocks noGrp="1"/>
          </p:cNvSpPr>
          <p:nvPr>
            <p:ph idx="1"/>
          </p:nvPr>
        </p:nvSpPr>
        <p:spPr bwMode="auto">
          <a:xfrm>
            <a:off x="7150097" y="409576"/>
            <a:ext cx="10223498" cy="87796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471970202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914404" y="2152652"/>
            <a:ext cx="6016626" cy="7036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643422642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7A5CBC-489A-F319-0D33-68AD5878DF58}" type="datetimeFigureOut">
              <a:rPr/>
              <a:t/>
            </a:fld>
            <a:endParaRPr/>
          </a:p>
        </p:txBody>
      </p:sp>
      <p:sp>
        <p:nvSpPr>
          <p:cNvPr id="965947495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2956341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9F3FE0-D8C5-38F5-BAFF-E5033AA2CA0A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5726467" name="Заголовок 1"/>
          <p:cNvSpPr>
            <a:spLocks noGrp="1"/>
          </p:cNvSpPr>
          <p:nvPr>
            <p:ph type="title"/>
          </p:nvPr>
        </p:nvSpPr>
        <p:spPr bwMode="auto">
          <a:xfrm>
            <a:off x="3584575" y="7200901"/>
            <a:ext cx="10972800" cy="850106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474824156" name="Рисунок 2"/>
          <p:cNvSpPr>
            <a:spLocks noGrp="1"/>
          </p:cNvSpPr>
          <p:nvPr>
            <p:ph type="pic" idx="1"/>
          </p:nvPr>
        </p:nvSpPr>
        <p:spPr bwMode="auto">
          <a:xfrm>
            <a:off x="3584575" y="919160"/>
            <a:ext cx="10972800" cy="61721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2099054705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584575" y="8051006"/>
            <a:ext cx="10972800" cy="1207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03305139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850B91-8533-7856-CF38-5AB048F73EA3}" type="datetimeFigureOut">
              <a:rPr/>
              <a:t/>
            </a:fld>
            <a:endParaRPr/>
          </a:p>
        </p:txBody>
      </p:sp>
      <p:sp>
        <p:nvSpPr>
          <p:cNvPr id="191346095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47212321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1E01965-649D-ACED-21F4-ED3F56C4041E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950519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7189759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7360018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A405FF-9083-1D53-C940-9C132A4704E4}" type="datetimeFigureOut">
              <a:rPr/>
              <a:t/>
            </a:fld>
            <a:endParaRPr/>
          </a:p>
        </p:txBody>
      </p:sp>
      <p:sp>
        <p:nvSpPr>
          <p:cNvPr id="202377150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167226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4EF600-BF1E-7F40-A36D-892A6405B24F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8846487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13258798" y="411958"/>
            <a:ext cx="4114800" cy="8777287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4645534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914398" y="411958"/>
            <a:ext cx="12039598" cy="8777287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6902356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229E37-0AB0-B7BE-D14F-FA0DBC2E4DED}" type="datetimeFigureOut">
              <a:rPr/>
              <a:t/>
            </a:fld>
            <a:endParaRPr/>
          </a:p>
        </p:txBody>
      </p:sp>
      <p:sp>
        <p:nvSpPr>
          <p:cNvPr id="140515859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72139083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F9DC4CA-2093-AE02-BB59-E8DD0A4D287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1092919" name="Shape 1059"/>
          <p:cNvSpPr>
            <a:spLocks noChangeArrowheads="1" noGrp="1"/>
          </p:cNvSpPr>
          <p:nvPr userDrawn="1"/>
        </p:nvSpPr>
        <p:spPr bwMode="auto">
          <a:xfrm>
            <a:off x="7465059" y="2"/>
            <a:ext cx="4587238" cy="134068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47947044" name="Shape 1060"/>
          <p:cNvSpPr>
            <a:spLocks noChangeArrowheads="1" noGrp="1"/>
          </p:cNvSpPr>
          <p:nvPr userDrawn="1"/>
        </p:nvSpPr>
        <p:spPr bwMode="auto">
          <a:xfrm>
            <a:off x="-37018" y="1"/>
            <a:ext cx="2099308" cy="269633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8901712" name="Shape 1061"/>
          <p:cNvSpPr>
            <a:spLocks noChangeArrowheads="1" noGrp="1"/>
          </p:cNvSpPr>
          <p:nvPr userDrawn="1"/>
        </p:nvSpPr>
        <p:spPr bwMode="auto">
          <a:xfrm>
            <a:off x="2456183" y="1"/>
            <a:ext cx="5759449" cy="391447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11896439" name="Заголовок 1"/>
          <p:cNvSpPr>
            <a:spLocks noGrp="1"/>
          </p:cNvSpPr>
          <p:nvPr>
            <p:ph type="title"/>
          </p:nvPr>
        </p:nvSpPr>
        <p:spPr bwMode="auto">
          <a:xfrm>
            <a:off x="914398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612918060" name="Текст 2"/>
          <p:cNvSpPr>
            <a:spLocks noGrp="1"/>
          </p:cNvSpPr>
          <p:nvPr>
            <p:ph type="body" idx="1"/>
          </p:nvPr>
        </p:nvSpPr>
        <p:spPr bwMode="auto">
          <a:xfrm>
            <a:off x="914398" y="2400301"/>
            <a:ext cx="16459200" cy="6788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835252493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914398" y="9534526"/>
            <a:ext cx="4267197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6F109F-78CC-0B66-6DF9-632D3862270E}" type="datetimeFigureOut">
              <a:rPr/>
              <a:t/>
            </a:fld>
            <a:endParaRPr/>
          </a:p>
        </p:txBody>
      </p:sp>
      <p:sp>
        <p:nvSpPr>
          <p:cNvPr id="199474553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6248398" y="9534526"/>
            <a:ext cx="5791198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6132912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3106398" y="9534526"/>
            <a:ext cx="4267197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049715-DF27-9367-C6B9-F2F81AA2A0F2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8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github.com/nicolaspernoud/atrium" TargetMode="External"/><Relationship Id="rId3" Type="http://schemas.openxmlformats.org/officeDocument/2006/relationships/hyperlink" Target="https://hub.docker.com/repository/docker/nicolaspernoud/atrium" TargetMode="Externa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aag.alpha.grandlyon.com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1545853" y="6468719"/>
            <a:ext cx="5455409" cy="1909393"/>
          </a:xfrm>
          <a:custGeom>
            <a:avLst/>
            <a:gdLst/>
            <a:ahLst/>
            <a:cxnLst/>
            <a:rect l="l" t="t" r="r" b="b"/>
            <a:pathLst>
              <a:path w="5455409" h="1909393" fill="norm" stroke="1" extrusionOk="0">
                <a:moveTo>
                  <a:pt x="0" y="0"/>
                </a:moveTo>
                <a:lnTo>
                  <a:pt x="5455409" y="0"/>
                </a:lnTo>
                <a:lnTo>
                  <a:pt x="5455409" y="1909393"/>
                </a:lnTo>
                <a:lnTo>
                  <a:pt x="0" y="1909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  <p:grpSp>
        <p:nvGrpSpPr>
          <p:cNvPr id="3" name="Group 3"/>
          <p:cNvGrpSpPr/>
          <p:nvPr/>
        </p:nvGrpSpPr>
        <p:grpSpPr bwMode="auto">
          <a:xfrm rot="0">
            <a:off x="9144000" y="0"/>
            <a:ext cx="9144000" cy="10287000"/>
            <a:chOff x="0" y="0"/>
            <a:chExt cx="2408296" cy="2709333"/>
          </a:xfrm>
        </p:grpSpPr>
        <p:sp>
          <p:nvSpPr>
            <p:cNvPr id="4" name="Freeform 4"/>
            <p:cNvSpPr/>
            <p:nvPr/>
          </p:nvSpPr>
          <p:spPr bwMode="auto">
            <a:xfrm rot="0" flipH="0" flipV="0"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 fill="norm" stroke="1" extrusionOk="0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3002B"/>
            </a:solidFill>
          </p:spPr>
        </p:sp>
        <p:sp>
          <p:nvSpPr>
            <p:cNvPr id="5" name="TextBox 5"/>
            <p:cNvSpPr txBox="1"/>
            <p:nvPr/>
          </p:nvSpPr>
          <p:spPr bwMode="auto">
            <a:xfrm>
              <a:off x="0" y="-38100"/>
              <a:ext cx="2408296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 bwMode="auto">
          <a:xfrm rot="0" flipH="0" flipV="0">
            <a:off x="12041370" y="4922407"/>
            <a:ext cx="3349260" cy="2859929"/>
          </a:xfrm>
          <a:custGeom>
            <a:avLst/>
            <a:gdLst/>
            <a:ahLst/>
            <a:cxnLst/>
            <a:rect l="l" t="t" r="r" b="b"/>
            <a:pathLst>
              <a:path w="3349260" h="2859929" fill="norm" stroke="1" extrusionOk="0">
                <a:moveTo>
                  <a:pt x="0" y="0"/>
                </a:moveTo>
                <a:lnTo>
                  <a:pt x="3349260" y="0"/>
                </a:lnTo>
                <a:lnTo>
                  <a:pt x="3349260" y="2859929"/>
                </a:lnTo>
                <a:lnTo>
                  <a:pt x="0" y="2859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14609"/>
            <a:stretch/>
          </a:blipFill>
        </p:spPr>
      </p:sp>
      <p:sp>
        <p:nvSpPr>
          <p:cNvPr id="7" name="TextBox 7"/>
          <p:cNvSpPr txBox="1"/>
          <p:nvPr/>
        </p:nvSpPr>
        <p:spPr bwMode="auto">
          <a:xfrm rot="0">
            <a:off x="1028700" y="3912155"/>
            <a:ext cx="6489714" cy="79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7"/>
              </a:lnSpc>
              <a:defRPr/>
            </a:pPr>
            <a:r>
              <a:rPr lang="en-US" sz="4700">
                <a:solidFill>
                  <a:srgbClr val="000000"/>
                </a:solidFill>
                <a:latin typeface="Open Sans Bold"/>
              </a:rPr>
              <a:t>Nathan RODET</a:t>
            </a:r>
            <a:endParaRPr/>
          </a:p>
        </p:txBody>
      </p:sp>
      <p:sp>
        <p:nvSpPr>
          <p:cNvPr id="8" name="TextBox 8"/>
          <p:cNvSpPr txBox="1"/>
          <p:nvPr/>
        </p:nvSpPr>
        <p:spPr bwMode="auto">
          <a:xfrm rot="0">
            <a:off x="1028700" y="4650255"/>
            <a:ext cx="648971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defRPr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Apprenti Devops</a:t>
            </a:r>
            <a:endParaRPr/>
          </a:p>
        </p:txBody>
      </p:sp>
      <p:sp>
        <p:nvSpPr>
          <p:cNvPr id="9" name="TextBox 9"/>
          <p:cNvSpPr txBox="1"/>
          <p:nvPr/>
        </p:nvSpPr>
        <p:spPr bwMode="auto">
          <a:xfrm rot="0">
            <a:off x="1028700" y="1776029"/>
            <a:ext cx="6489714" cy="79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7"/>
              </a:lnSpc>
              <a:defRPr/>
            </a:pPr>
            <a:r>
              <a:rPr lang="en-US" sz="4700">
                <a:solidFill>
                  <a:srgbClr val="000000"/>
                </a:solidFill>
                <a:latin typeface="Open Sans Bold"/>
              </a:rPr>
              <a:t>Nicolas PERNOUD</a:t>
            </a:r>
            <a:endParaRPr/>
          </a:p>
        </p:txBody>
      </p:sp>
      <p:sp>
        <p:nvSpPr>
          <p:cNvPr id="10" name="TextBox 10"/>
          <p:cNvSpPr txBox="1"/>
          <p:nvPr/>
        </p:nvSpPr>
        <p:spPr bwMode="auto">
          <a:xfrm rot="0">
            <a:off x="1028700" y="2514130"/>
            <a:ext cx="6489714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defRPr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Architecte du système d’information</a:t>
            </a:r>
            <a:endParaRPr/>
          </a:p>
        </p:txBody>
      </p:sp>
      <p:sp>
        <p:nvSpPr>
          <p:cNvPr id="11" name="TextBox 11"/>
          <p:cNvSpPr txBox="1"/>
          <p:nvPr/>
        </p:nvSpPr>
        <p:spPr bwMode="auto">
          <a:xfrm rot="0">
            <a:off x="9676116" y="2635732"/>
            <a:ext cx="8079767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defRPr/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Comment créer des instances de test clés en main pour favoriser l’innovation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3156642" y="1030672"/>
            <a:ext cx="11974715" cy="8227628"/>
          </a:xfrm>
          <a:custGeom>
            <a:avLst/>
            <a:gdLst/>
            <a:ahLst/>
            <a:cxnLst/>
            <a:rect l="l" t="t" r="r" b="b"/>
            <a:pathLst>
              <a:path w="11974716" h="8227628" fill="norm" stroke="1" extrusionOk="0">
                <a:moveTo>
                  <a:pt x="0" y="0"/>
                </a:moveTo>
                <a:lnTo>
                  <a:pt x="11974716" y="0"/>
                </a:lnTo>
                <a:lnTo>
                  <a:pt x="11974716" y="8227628"/>
                </a:lnTo>
                <a:lnTo>
                  <a:pt x="0" y="8227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826528" y="2346750"/>
            <a:ext cx="16634941" cy="5593499"/>
          </a:xfrm>
          <a:custGeom>
            <a:avLst/>
            <a:gdLst/>
            <a:ahLst/>
            <a:cxnLst/>
            <a:rect l="l" t="t" r="r" b="b"/>
            <a:pathLst>
              <a:path w="16634941" h="5593499" fill="norm" stroke="1" extrusionOk="0">
                <a:moveTo>
                  <a:pt x="0" y="0"/>
                </a:moveTo>
                <a:lnTo>
                  <a:pt x="16634942" y="0"/>
                </a:lnTo>
                <a:lnTo>
                  <a:pt x="16634942" y="5593500"/>
                </a:lnTo>
                <a:lnTo>
                  <a:pt x="0" y="559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803483" y="1386792"/>
            <a:ext cx="16681035" cy="7513416"/>
          </a:xfrm>
          <a:custGeom>
            <a:avLst/>
            <a:gdLst/>
            <a:ahLst/>
            <a:cxnLst/>
            <a:rect l="l" t="t" r="r" b="b"/>
            <a:pathLst>
              <a:path w="16681035" h="7513416" fill="norm" stroke="1" extrusionOk="0">
                <a:moveTo>
                  <a:pt x="0" y="0"/>
                </a:moveTo>
                <a:lnTo>
                  <a:pt x="16681034" y="0"/>
                </a:lnTo>
                <a:lnTo>
                  <a:pt x="16681034" y="7513416"/>
                </a:lnTo>
                <a:lnTo>
                  <a:pt x="0" y="7513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956135" y="1455549"/>
            <a:ext cx="16375729" cy="7375901"/>
          </a:xfrm>
          <a:custGeom>
            <a:avLst/>
            <a:gdLst/>
            <a:ahLst/>
            <a:cxnLst/>
            <a:rect l="l" t="t" r="r" b="b"/>
            <a:pathLst>
              <a:path w="16375729" h="7375901" fill="norm" stroke="1" extrusionOk="0">
                <a:moveTo>
                  <a:pt x="0" y="0"/>
                </a:moveTo>
                <a:lnTo>
                  <a:pt x="16375730" y="0"/>
                </a:lnTo>
                <a:lnTo>
                  <a:pt x="16375730" y="7375902"/>
                </a:lnTo>
                <a:lnTo>
                  <a:pt x="0" y="73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6201384" y="2682193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 fill="norm" stroke="1" extrusionOk="0">
                <a:moveTo>
                  <a:pt x="0" y="0"/>
                </a:moveTo>
                <a:lnTo>
                  <a:pt x="5750607" y="0"/>
                </a:lnTo>
                <a:lnTo>
                  <a:pt x="5750607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  <p:sp>
        <p:nvSpPr>
          <p:cNvPr id="3" name="TextBox 3"/>
          <p:cNvSpPr txBox="1"/>
          <p:nvPr/>
        </p:nvSpPr>
        <p:spPr bwMode="auto">
          <a:xfrm rot="0">
            <a:off x="6527558" y="7208937"/>
            <a:ext cx="5098256" cy="86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Open Sans Bold"/>
              </a:rPr>
              <a:t>Cloud Machinist</a:t>
            </a:r>
            <a:endParaRPr/>
          </a:p>
        </p:txBody>
      </p:sp>
      <p:sp>
        <p:nvSpPr>
          <p:cNvPr id="4" name="Freeform 4"/>
          <p:cNvSpPr/>
          <p:nvPr/>
        </p:nvSpPr>
        <p:spPr bwMode="auto">
          <a:xfrm rot="-1219489" flipH="0" flipV="0">
            <a:off x="4827580" y="2352368"/>
            <a:ext cx="3160735" cy="1630538"/>
          </a:xfrm>
          <a:custGeom>
            <a:avLst/>
            <a:gdLst/>
            <a:ahLst/>
            <a:cxnLst/>
            <a:rect l="l" t="t" r="r" b="b"/>
            <a:pathLst>
              <a:path w="3160735" h="1630538" fill="norm" stroke="1" extrusionOk="0">
                <a:moveTo>
                  <a:pt x="0" y="0"/>
                </a:moveTo>
                <a:lnTo>
                  <a:pt x="3160735" y="0"/>
                </a:lnTo>
                <a:lnTo>
                  <a:pt x="3160735" y="1630538"/>
                </a:lnTo>
                <a:lnTo>
                  <a:pt x="0" y="1630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7133869" y="2501956"/>
            <a:ext cx="4020262" cy="4020262"/>
          </a:xfrm>
          <a:custGeom>
            <a:avLst/>
            <a:gdLst/>
            <a:ahLst/>
            <a:cxnLst/>
            <a:rect l="l" t="t" r="r" b="b"/>
            <a:pathLst>
              <a:path w="4020262" h="4020262" fill="norm" stroke="1" extrusionOk="0">
                <a:moveTo>
                  <a:pt x="0" y="0"/>
                </a:moveTo>
                <a:lnTo>
                  <a:pt x="4020262" y="0"/>
                </a:lnTo>
                <a:lnTo>
                  <a:pt x="4020262" y="4020263"/>
                </a:lnTo>
                <a:lnTo>
                  <a:pt x="0" y="4020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  <p:sp>
        <p:nvSpPr>
          <p:cNvPr id="3" name="TextBox 3"/>
          <p:cNvSpPr txBox="1"/>
          <p:nvPr/>
        </p:nvSpPr>
        <p:spPr bwMode="auto">
          <a:xfrm rot="0">
            <a:off x="6594872" y="6921442"/>
            <a:ext cx="5098256" cy="86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Open Sans Bold"/>
              </a:rPr>
              <a:t>Atrium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703371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atrium</a:t>
            </a:r>
            <a:endParaRPr/>
          </a:p>
        </p:txBody>
      </p:sp>
      <p:sp>
        <p:nvSpPr>
          <p:cNvPr id="167595981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914398" y="1743557"/>
            <a:ext cx="16459200" cy="823347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>
              <a:lnSpc>
                <a:spcPct val="114999"/>
              </a:lnSpc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Serveur web avec gestion automatique des certificats Let's Encrypt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Reverse proxy filtrant sur authentification locale ou OpenID Connect (supporte websockets)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Serveur de fichiers Webdav 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114999"/>
              </a:lnSpc>
              <a:defRPr/>
            </a:pPr>
            <a:r>
              <a:rPr lang="fr-F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édition de fichiers bureautiques en ligne via l'intégration d'OnlyOffice</a:t>
            </a:r>
            <a:endParaRPr lang="fr-FR" sz="3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lnSpc>
                <a:spcPct val="114999"/>
              </a:lnSpc>
              <a:defRPr/>
            </a:pPr>
            <a:r>
              <a:rPr lang="fr-F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chiffrement des fichiers côté serveur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Interface web et mobile native de configuration et d'utilisation</a:t>
            </a:r>
            <a:r>
              <a:rPr/>
              <a:t> (en Flutter)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Rapide (comparaison reverse proxy sous docker)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114999"/>
              </a:lnSpc>
              <a:defRPr/>
            </a:pPr>
            <a:r>
              <a:rPr lang="fr-F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Nginx : 16 000 req/s</a:t>
            </a:r>
            <a:endParaRPr lang="fr-F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114999"/>
              </a:lnSpc>
              <a:defRPr/>
            </a:pPr>
            <a:r>
              <a:rPr lang="fr-F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Atrium : 23 000 req/s</a:t>
            </a:r>
            <a:endParaRPr lang="fr-F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lnSpc>
                <a:spcPct val="114999"/>
              </a:lnSpc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Logs avec localisation IP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Utilisé à la Métropole de Lyon pour sécuriser l'accès à des applications via OpenID Connect, pour la gestion de fichiers à distance, pour exposer facilement des applications sur internet à des fins d'expérimentation.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727096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74851" y="411957"/>
            <a:ext cx="1132157" cy="1132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0885407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/>
              <a:t>Avait-on besoin</a:t>
            </a:r>
            <a:br>
              <a:rPr/>
            </a:br>
            <a:r>
              <a:rPr/>
              <a:t>d’un nouveau serveur web ?</a:t>
            </a:r>
            <a:endParaRPr/>
          </a:p>
        </p:txBody>
      </p:sp>
      <p:sp>
        <p:nvSpPr>
          <p:cNvPr id="538790376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/>
              <a:t>nginx + nextcloud + certbot aurait pu faire l’affaire...</a:t>
            </a:r>
            <a:endParaRPr/>
          </a:p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/>
              <a:t>... mais nextcloud est assez lourd...</a:t>
            </a:r>
            <a:endParaRPr/>
          </a:p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/>
              <a:t>et le tout n’est pas très intégré...</a:t>
            </a:r>
            <a:br>
              <a:rPr/>
            </a:br>
            <a:endParaRPr/>
          </a:p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 Telling a programmer there's already a library to do X is like telling a songwriter there's already a song about love.</a:t>
            </a: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»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Pete Cordell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916563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Livraison</a:t>
            </a:r>
            <a:endParaRPr/>
          </a:p>
        </p:txBody>
      </p:sp>
      <p:sp>
        <p:nvSpPr>
          <p:cNvPr id="22177725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2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github.com/nicolaspernoud/atrium"/>
              </a:rPr>
              <a:t>https://github.com/nicolaspernoud/atrium</a:t>
            </a:r>
            <a:endParaRPr/>
          </a:p>
          <a:p>
            <a:pPr>
              <a:defRPr/>
            </a:pPr>
            <a:r>
              <a:rPr/>
              <a:t>Livré sous forme de containers docker linux multi architectures (x64, armv6, arm64) : </a:t>
            </a:r>
            <a:r>
              <a:rPr lang="fr-FR" sz="32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hub.docker.com/repository/docker/nicolaspernoud/atrium"/>
              </a:rPr>
              <a:t>https://hub.docker.com/repository/docker/nicolaspernoud/atrium</a:t>
            </a: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apk du front en release sur Github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Documentation : voir le fichier de configuration commenté et les exemples de déploiement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8406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Démo</a:t>
            </a:r>
            <a:endParaRPr/>
          </a:p>
        </p:txBody>
      </p:sp>
      <p:sp>
        <p:nvSpPr>
          <p:cNvPr id="2039104387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2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daag.alpha.grandlyon.com"/>
              </a:rPr>
              <a:t>https://daag.alpha.grandlyon.com</a:t>
            </a: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  <a:p>
            <a:pPr lvl="1">
              <a:defRPr/>
            </a:pPr>
            <a:r>
              <a:rPr/>
              <a:t>Apps et configuration,</a:t>
            </a:r>
            <a:endParaRPr/>
          </a:p>
          <a:p>
            <a:pPr lvl="1">
              <a:defRPr/>
            </a:pPr>
            <a:r>
              <a:rPr/>
              <a:t>Davs et configuration, chiffrement, OnlyOffice,</a:t>
            </a:r>
            <a:endParaRPr/>
          </a:p>
          <a:p>
            <a:pPr lvl="1">
              <a:defRPr/>
            </a:pPr>
            <a:r>
              <a:rPr/>
              <a:t>Métriques de base,</a:t>
            </a:r>
            <a:endParaRPr/>
          </a:p>
          <a:p>
            <a:pPr lvl="1">
              <a:defRPr/>
            </a:pPr>
            <a:r>
              <a:rPr/>
              <a:t>Gestion des utilisateurs (groupes)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2289811" y="1399399"/>
            <a:ext cx="13708377" cy="7488201"/>
          </a:xfrm>
          <a:custGeom>
            <a:avLst/>
            <a:gdLst/>
            <a:ahLst/>
            <a:cxnLst/>
            <a:rect l="l" t="t" r="r" b="b"/>
            <a:pathLst>
              <a:path w="13708378" h="7488201" fill="norm" stroke="1" extrusionOk="0">
                <a:moveTo>
                  <a:pt x="0" y="0"/>
                </a:moveTo>
                <a:lnTo>
                  <a:pt x="13708378" y="0"/>
                </a:lnTo>
                <a:lnTo>
                  <a:pt x="13708378" y="7488202"/>
                </a:lnTo>
                <a:lnTo>
                  <a:pt x="0" y="7488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400509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Fonctionnement</a:t>
            </a:r>
            <a:endParaRPr/>
          </a:p>
        </p:txBody>
      </p:sp>
      <p:sp>
        <p:nvSpPr>
          <p:cNvPr id="858481032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/>
              <a:t>Expose les services (apps et davs) sous forme de sous domaines</a:t>
            </a:r>
            <a:endParaRPr/>
          </a:p>
          <a:p>
            <a:pPr>
              <a:defRPr/>
            </a:pPr>
            <a:r>
              <a:rPr/>
              <a:t>Génère un certificat avec des SANs pour les sous domaines via ALPN (port 443 uniquement)</a:t>
            </a:r>
            <a:endParaRPr/>
          </a:p>
          <a:p>
            <a:pPr>
              <a:defRPr/>
            </a:pPr>
            <a:r>
              <a:rPr/>
              <a:t>Peut laisser passer sans authentification ou sous réserve d’être authentifié (</a:t>
            </a:r>
            <a:r>
              <a:rPr/>
              <a:t>gestion des groupes utilisateurs vs apps/davs</a:t>
            </a:r>
            <a:r>
              <a:rPr/>
              <a:t>)</a:t>
            </a:r>
            <a:endParaRPr/>
          </a:p>
          <a:p>
            <a:pPr>
              <a:defRPr/>
            </a:pPr>
            <a:r>
              <a:rPr/>
              <a:t>Fédération OIDC (OAuth2 + userinfo)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500416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Architecture</a:t>
            </a:r>
            <a:endParaRPr/>
          </a:p>
        </p:txBody>
      </p:sp>
      <p:sp>
        <p:nvSpPr>
          <p:cNvPr id="571970334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/>
              <a:t>Frontend en Flutter/Dart</a:t>
            </a:r>
            <a:endParaRPr/>
          </a:p>
          <a:p>
            <a:pPr>
              <a:defRPr/>
            </a:pPr>
            <a:r>
              <a:rPr/>
              <a:t>Backend en Rust (Hyper, Axum)</a:t>
            </a:r>
            <a:endParaRPr/>
          </a:p>
          <a:p>
            <a:pPr>
              <a:defRPr/>
            </a:pPr>
            <a:r>
              <a:rPr/>
              <a:t>Pas de BDD : tout se configure via atrium.yaml =&gt; scalable</a:t>
            </a:r>
            <a:endParaRPr/>
          </a:p>
          <a:p>
            <a:pPr>
              <a:defRPr/>
            </a:pPr>
            <a:r>
              <a:rPr/>
              <a:t>Une partie (les services) de la configuration est accessible en mode graphique</a:t>
            </a:r>
            <a:endParaRPr/>
          </a:p>
          <a:p>
            <a:pPr>
              <a:defRPr/>
            </a:pPr>
            <a:r>
              <a:rPr/>
              <a:t>Sécurité par cookie opaque chiffré + xsrf token (pour la partie admin et davs)</a:t>
            </a:r>
            <a:endParaRPr/>
          </a:p>
          <a:p>
            <a:pPr>
              <a:defRPr/>
            </a:pPr>
            <a:r>
              <a:rPr/>
              <a:t>Allocateur mémoire mimalloc</a:t>
            </a:r>
            <a:endParaRPr/>
          </a:p>
          <a:p>
            <a:pPr>
              <a:defRPr/>
            </a:pPr>
            <a:r>
              <a:rPr/>
              <a:t>Tests automatisés</a:t>
            </a:r>
            <a:endParaRPr/>
          </a:p>
          <a:p>
            <a:pPr>
              <a:defRPr/>
            </a:pPr>
            <a:r>
              <a:rPr/>
              <a:t>Intégration continue via Github actions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203624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Retex</a:t>
            </a:r>
            <a:endParaRPr/>
          </a:p>
        </p:txBody>
      </p:sp>
      <p:sp>
        <p:nvSpPr>
          <p:cNvPr id="996385358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fr-FR" sz="3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Rust est un bon langage pour ce type de développements</a:t>
            </a:r>
            <a:endParaRPr/>
          </a:p>
          <a:p>
            <a:pPr>
              <a:defRPr/>
            </a:pPr>
            <a:r>
              <a:rPr/>
              <a:t>Axum est *beaucoup* plus simple que les autres frameworks (middlewares, possibilité de créer et composer des « serveurs » facilement avec des fonctions)</a:t>
            </a:r>
            <a:endParaRPr/>
          </a:p>
          <a:p>
            <a:pPr>
              <a:defRPr/>
            </a:pPr>
            <a:r>
              <a:rPr/>
              <a:t>Quelques points durs :</a:t>
            </a:r>
            <a:endParaRPr/>
          </a:p>
          <a:p>
            <a:pPr lvl="1">
              <a:defRPr/>
            </a:pPr>
            <a:r>
              <a:rPr/>
              <a:t>async, Unpin, etc... et l’absence de traits asynchrones,</a:t>
            </a:r>
            <a:endParaRPr/>
          </a:p>
          <a:p>
            <a:pPr lvl="1">
              <a:defRPr/>
            </a:pPr>
            <a:r>
              <a:rPr/>
              <a:t>beaucoup de dépendances, avec les features à configurer,</a:t>
            </a:r>
            <a:endParaRPr/>
          </a:p>
          <a:p>
            <a:pPr lvl="1">
              <a:defRPr/>
            </a:pPr>
            <a:r>
              <a:rPr/>
              <a:t>les temps de compilation (relativement) longs,</a:t>
            </a:r>
            <a:endParaRPr/>
          </a:p>
          <a:p>
            <a:pPr lvl="1">
              <a:defRPr/>
            </a:pPr>
            <a:r>
              <a:rPr/>
              <a:t>mimalloc amène des comportements parfois bizarre (sur ARM)</a:t>
            </a:r>
            <a:endParaRPr/>
          </a:p>
          <a:p>
            <a:pPr lvl="1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2946453" name="Заголовок 1"/>
          <p:cNvSpPr>
            <a:spLocks noGrp="1"/>
          </p:cNvSpPr>
          <p:nvPr>
            <p:ph type="title"/>
          </p:nvPr>
        </p:nvSpPr>
        <p:spPr bwMode="auto">
          <a:xfrm>
            <a:off x="1554871" y="411955"/>
            <a:ext cx="16459200" cy="1714500"/>
          </a:xfrm>
        </p:spPr>
        <p:txBody>
          <a:bodyPr/>
          <a:lstStyle/>
          <a:p>
            <a:pPr>
              <a:defRPr/>
            </a:pPr>
            <a:r>
              <a:rPr/>
              <a:t>UnPinHead</a:t>
            </a:r>
            <a:endParaRPr/>
          </a:p>
        </p:txBody>
      </p:sp>
      <p:pic>
        <p:nvPicPr>
          <p:cNvPr id="76917892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9119" y="0"/>
            <a:ext cx="10287000" cy="10287000"/>
          </a:xfrm>
          <a:prstGeom prst="rect">
            <a:avLst/>
          </a:prstGeom>
        </p:spPr>
      </p:pic>
      <p:sp>
        <p:nvSpPr>
          <p:cNvPr id="923920650" name=""/>
          <p:cNvSpPr txBox="1"/>
          <p:nvPr/>
        </p:nvSpPr>
        <p:spPr bwMode="auto">
          <a:xfrm flipH="0" flipV="0">
            <a:off x="11760129" y="9521827"/>
            <a:ext cx="5187998" cy="4120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200"/>
              <a:t>Crédit : </a:t>
            </a:r>
            <a:r>
              <a:rPr lang="fr-F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Bing Image Creator &amp; N. Pernoud, 2023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057894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Contributions bienvenues !</a:t>
            </a:r>
            <a:endParaRPr/>
          </a:p>
        </p:txBody>
      </p:sp>
      <p:sp>
        <p:nvSpPr>
          <p:cNvPr id="141051516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Quelques idées :</a:t>
            </a:r>
            <a:endParaRPr/>
          </a:p>
          <a:p>
            <a:pPr lvl="1">
              <a:defRPr/>
            </a:pPr>
            <a:r>
              <a:rPr/>
              <a:t>refactorisations diverses (davs et chiffrement) (?),</a:t>
            </a:r>
            <a:endParaRPr/>
          </a:p>
          <a:p>
            <a:pPr lvl="1">
              <a:defRPr/>
            </a:pPr>
            <a:r>
              <a:rPr/>
              <a:t>compiler (et tester) sur d’autres architectures et OS,</a:t>
            </a:r>
            <a:endParaRPr/>
          </a:p>
          <a:p>
            <a:pPr lvl="1">
              <a:defRPr/>
            </a:pPr>
            <a:r>
              <a:rPr/>
              <a:t>améliorer la documentation,</a:t>
            </a:r>
            <a:endParaRPr/>
          </a:p>
          <a:p>
            <a:pPr lvl="1">
              <a:defRPr/>
            </a:pPr>
            <a:r>
              <a:rPr/>
              <a:t>...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2289811" y="3047261"/>
            <a:ext cx="13708377" cy="4192479"/>
          </a:xfrm>
          <a:custGeom>
            <a:avLst/>
            <a:gdLst/>
            <a:ahLst/>
            <a:cxnLst/>
            <a:rect l="l" t="t" r="r" b="b"/>
            <a:pathLst>
              <a:path w="13708378" h="4192479" fill="norm" stroke="1" extrusionOk="0">
                <a:moveTo>
                  <a:pt x="0" y="0"/>
                </a:moveTo>
                <a:lnTo>
                  <a:pt x="13708378" y="0"/>
                </a:lnTo>
                <a:lnTo>
                  <a:pt x="13708378" y="4192478"/>
                </a:lnTo>
                <a:lnTo>
                  <a:pt x="0" y="41924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2289811" y="3047261"/>
            <a:ext cx="13708377" cy="4192479"/>
          </a:xfrm>
          <a:custGeom>
            <a:avLst/>
            <a:gdLst/>
            <a:ahLst/>
            <a:cxnLst/>
            <a:rect l="l" t="t" r="r" b="b"/>
            <a:pathLst>
              <a:path w="13708378" h="4192479" fill="norm" stroke="1" extrusionOk="0">
                <a:moveTo>
                  <a:pt x="0" y="0"/>
                </a:moveTo>
                <a:lnTo>
                  <a:pt x="13708378" y="0"/>
                </a:lnTo>
                <a:lnTo>
                  <a:pt x="13708378" y="4192478"/>
                </a:lnTo>
                <a:lnTo>
                  <a:pt x="0" y="41924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2289811" y="3047261"/>
            <a:ext cx="13708377" cy="4192479"/>
          </a:xfrm>
          <a:custGeom>
            <a:avLst/>
            <a:gdLst/>
            <a:ahLst/>
            <a:cxnLst/>
            <a:rect l="l" t="t" r="r" b="b"/>
            <a:pathLst>
              <a:path w="13708378" h="4192479" fill="norm" stroke="1" extrusionOk="0">
                <a:moveTo>
                  <a:pt x="0" y="0"/>
                </a:moveTo>
                <a:lnTo>
                  <a:pt x="13708378" y="0"/>
                </a:lnTo>
                <a:lnTo>
                  <a:pt x="13708378" y="4192478"/>
                </a:lnTo>
                <a:lnTo>
                  <a:pt x="0" y="41924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1403591" y="3194215"/>
            <a:ext cx="15480818" cy="3898569"/>
          </a:xfrm>
          <a:custGeom>
            <a:avLst/>
            <a:gdLst/>
            <a:ahLst/>
            <a:cxnLst/>
            <a:rect l="l" t="t" r="r" b="b"/>
            <a:pathLst>
              <a:path w="15480818" h="3898570" fill="norm" stroke="1" extrusionOk="0">
                <a:moveTo>
                  <a:pt x="0" y="0"/>
                </a:moveTo>
                <a:lnTo>
                  <a:pt x="15480818" y="0"/>
                </a:lnTo>
                <a:lnTo>
                  <a:pt x="15480818" y="3898570"/>
                </a:lnTo>
                <a:lnTo>
                  <a:pt x="0" y="389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428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rot="0">
            <a:off x="6268696" y="1717388"/>
            <a:ext cx="5750608" cy="5750608"/>
            <a:chOff x="0" y="0"/>
            <a:chExt cx="7667477" cy="7667477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7667477" cy="7667477"/>
            </a:xfrm>
            <a:custGeom>
              <a:avLst/>
              <a:gdLst/>
              <a:ahLst/>
              <a:cxnLst/>
              <a:rect l="l" t="t" r="r" b="b"/>
              <a:pathLst>
                <a:path w="7667477" h="7667477" fill="norm" stroke="1" extrusionOk="0">
                  <a:moveTo>
                    <a:pt x="0" y="0"/>
                  </a:moveTo>
                  <a:lnTo>
                    <a:pt x="7667477" y="0"/>
                  </a:lnTo>
                  <a:lnTo>
                    <a:pt x="7667477" y="7667477"/>
                  </a:lnTo>
                  <a:lnTo>
                    <a:pt x="0" y="7667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rcRect l="0" t="0" r="0" b="0"/>
              <a:stretch/>
            </a:blipFill>
          </p:spPr>
        </p:sp>
        <p:sp>
          <p:nvSpPr>
            <p:cNvPr id="4" name="TextBox 4"/>
            <p:cNvSpPr txBox="1"/>
            <p:nvPr/>
          </p:nvSpPr>
          <p:spPr bwMode="auto">
            <a:xfrm rot="0">
              <a:off x="434901" y="6070584"/>
              <a:ext cx="6797675" cy="111654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defRPr/>
              </a:pPr>
              <a:r>
                <a:rPr lang="en-US" sz="5000">
                  <a:solidFill>
                    <a:srgbClr val="000000"/>
                  </a:solidFill>
                  <a:latin typeface="Open Sans Bold"/>
                </a:rPr>
                <a:t>Cloud Machinist</a:t>
              </a:r>
              <a:endParaRPr/>
            </a:p>
          </p:txBody>
        </p:sp>
      </p:grpSp>
      <p:sp>
        <p:nvSpPr>
          <p:cNvPr id="5" name="Freeform 5"/>
          <p:cNvSpPr/>
          <p:nvPr/>
        </p:nvSpPr>
        <p:spPr bwMode="auto">
          <a:xfrm rot="0" flipH="0" flipV="0">
            <a:off x="2908192" y="1028700"/>
            <a:ext cx="2008544" cy="2244843"/>
          </a:xfrm>
          <a:custGeom>
            <a:avLst/>
            <a:gdLst/>
            <a:ahLst/>
            <a:cxnLst/>
            <a:rect l="l" t="t" r="r" b="b"/>
            <a:pathLst>
              <a:path w="2008544" h="2244843" fill="norm" stroke="1" extrusionOk="0">
                <a:moveTo>
                  <a:pt x="0" y="0"/>
                </a:moveTo>
                <a:lnTo>
                  <a:pt x="2008544" y="0"/>
                </a:lnTo>
                <a:lnTo>
                  <a:pt x="2008544" y="2244843"/>
                </a:lnTo>
                <a:lnTo>
                  <a:pt x="0" y="2244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</p:sp>
      <p:sp>
        <p:nvSpPr>
          <p:cNvPr id="6" name="Freeform 6"/>
          <p:cNvSpPr/>
          <p:nvPr/>
        </p:nvSpPr>
        <p:spPr bwMode="auto">
          <a:xfrm rot="0" flipH="0" flipV="0">
            <a:off x="1028700" y="4202968"/>
            <a:ext cx="3687251" cy="2388519"/>
          </a:xfrm>
          <a:custGeom>
            <a:avLst/>
            <a:gdLst/>
            <a:ahLst/>
            <a:cxnLst/>
            <a:rect l="l" t="t" r="r" b="b"/>
            <a:pathLst>
              <a:path w="3687251" h="2388519" fill="norm" stroke="1" extrusionOk="0">
                <a:moveTo>
                  <a:pt x="0" y="0"/>
                </a:moveTo>
                <a:lnTo>
                  <a:pt x="3687251" y="0"/>
                </a:lnTo>
                <a:lnTo>
                  <a:pt x="3687251" y="2388519"/>
                </a:lnTo>
                <a:lnTo>
                  <a:pt x="0" y="23885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  <p:sp>
        <p:nvSpPr>
          <p:cNvPr id="7" name="Freeform 7"/>
          <p:cNvSpPr/>
          <p:nvPr/>
        </p:nvSpPr>
        <p:spPr bwMode="auto">
          <a:xfrm rot="0" flipH="0" flipV="0">
            <a:off x="3035436" y="7676779"/>
            <a:ext cx="3233260" cy="783055"/>
          </a:xfrm>
          <a:custGeom>
            <a:avLst/>
            <a:gdLst/>
            <a:ahLst/>
            <a:cxnLst/>
            <a:rect l="l" t="t" r="r" b="b"/>
            <a:pathLst>
              <a:path w="3233260" h="783055" fill="norm" stroke="1" extrusionOk="0">
                <a:moveTo>
                  <a:pt x="0" y="0"/>
                </a:moveTo>
                <a:lnTo>
                  <a:pt x="3233260" y="0"/>
                </a:lnTo>
                <a:lnTo>
                  <a:pt x="3233260" y="783055"/>
                </a:lnTo>
                <a:lnTo>
                  <a:pt x="0" y="7830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0" t="0" r="0" b="0"/>
            <a:stretch/>
          </a:blipFill>
        </p:spPr>
      </p:sp>
      <p:sp>
        <p:nvSpPr>
          <p:cNvPr id="8" name="Freeform 8"/>
          <p:cNvSpPr/>
          <p:nvPr/>
        </p:nvSpPr>
        <p:spPr bwMode="auto">
          <a:xfrm rot="0" flipH="0" flipV="0">
            <a:off x="13516841" y="1717388"/>
            <a:ext cx="2741361" cy="1815471"/>
          </a:xfrm>
          <a:custGeom>
            <a:avLst/>
            <a:gdLst/>
            <a:ahLst/>
            <a:cxnLst/>
            <a:rect l="l" t="t" r="r" b="b"/>
            <a:pathLst>
              <a:path w="2741361" h="1815471" fill="norm" stroke="1" extrusionOk="0">
                <a:moveTo>
                  <a:pt x="0" y="0"/>
                </a:moveTo>
                <a:lnTo>
                  <a:pt x="2741361" y="0"/>
                </a:lnTo>
                <a:lnTo>
                  <a:pt x="2741361" y="1815471"/>
                </a:lnTo>
                <a:lnTo>
                  <a:pt x="0" y="18154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 l="0" t="0" r="0" b="0"/>
            <a:stretch/>
          </a:blipFill>
        </p:spPr>
      </p:sp>
      <p:sp>
        <p:nvSpPr>
          <p:cNvPr id="9" name="Freeform 9"/>
          <p:cNvSpPr/>
          <p:nvPr/>
        </p:nvSpPr>
        <p:spPr bwMode="auto">
          <a:xfrm rot="0" flipH="0" flipV="0">
            <a:off x="13899511" y="6027682"/>
            <a:ext cx="1976021" cy="2432152"/>
          </a:xfrm>
          <a:custGeom>
            <a:avLst/>
            <a:gdLst/>
            <a:ahLst/>
            <a:cxnLst/>
            <a:rect l="l" t="t" r="r" b="b"/>
            <a:pathLst>
              <a:path w="1976021" h="2432152" fill="norm" stroke="1" extrusionOk="0">
                <a:moveTo>
                  <a:pt x="0" y="0"/>
                </a:moveTo>
                <a:lnTo>
                  <a:pt x="1976021" y="0"/>
                </a:lnTo>
                <a:lnTo>
                  <a:pt x="1976021" y="2432152"/>
                </a:lnTo>
                <a:lnTo>
                  <a:pt x="0" y="24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2289811" y="2021988"/>
            <a:ext cx="13708377" cy="6243024"/>
          </a:xfrm>
          <a:custGeom>
            <a:avLst/>
            <a:gdLst/>
            <a:ahLst/>
            <a:cxnLst/>
            <a:rect l="l" t="t" r="r" b="b"/>
            <a:pathLst>
              <a:path w="13708378" h="6243024" fill="norm" stroke="1" extrusionOk="0">
                <a:moveTo>
                  <a:pt x="0" y="0"/>
                </a:moveTo>
                <a:lnTo>
                  <a:pt x="13708378" y="0"/>
                </a:lnTo>
                <a:lnTo>
                  <a:pt x="13708378" y="6243024"/>
                </a:lnTo>
                <a:lnTo>
                  <a:pt x="0" y="6243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0" flipH="0" flipV="0">
            <a:off x="1421853" y="1391824"/>
            <a:ext cx="15444294" cy="7503353"/>
          </a:xfrm>
          <a:custGeom>
            <a:avLst/>
            <a:gdLst/>
            <a:ahLst/>
            <a:cxnLst/>
            <a:rect l="l" t="t" r="r" b="b"/>
            <a:pathLst>
              <a:path w="15444294" h="7503353" fill="norm" stroke="1" extrusionOk="0">
                <a:moveTo>
                  <a:pt x="0" y="0"/>
                </a:moveTo>
                <a:lnTo>
                  <a:pt x="15444294" y="0"/>
                </a:lnTo>
                <a:lnTo>
                  <a:pt x="15444294" y="7503352"/>
                </a:lnTo>
                <a:lnTo>
                  <a:pt x="0" y="7503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ONLYOFFICE/7.4.1.36</Application>
  <DocSecurity>0</DocSecurity>
  <PresentationFormat>On-screen Show (4:3)</PresentationFormat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PRES_CAMPUS_LIBRE_21/10/23</dc:title>
  <dc:subject/>
  <dc:creator/>
  <cp:keywords/>
  <dc:description/>
  <dc:identifier>DAFxf6oZN-Q</dc:identifier>
  <dc:language/>
  <cp:lastModifiedBy/>
  <cp:revision>2</cp:revision>
  <dcterms:created xsi:type="dcterms:W3CDTF">2006-08-16T00:00:00Z</dcterms:created>
  <dcterms:modified xsi:type="dcterms:W3CDTF">2023-10-19T14:12:52Z</dcterms:modified>
  <cp:category/>
  <cp:contentStatus/>
  <cp:version/>
</cp:coreProperties>
</file>